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77" r:id="rId3"/>
    <p:sldId id="282" r:id="rId4"/>
    <p:sldId id="283" r:id="rId5"/>
    <p:sldId id="284" r:id="rId6"/>
    <p:sldId id="289" r:id="rId7"/>
    <p:sldId id="291" r:id="rId8"/>
    <p:sldId id="288" r:id="rId9"/>
    <p:sldId id="290" r:id="rId10"/>
    <p:sldId id="292" r:id="rId11"/>
    <p:sldId id="293" r:id="rId12"/>
    <p:sldId id="29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4A2A880-7BDC-4025-952A-F5B295985CAD}">
          <p14:sldIdLst>
            <p14:sldId id="264"/>
            <p14:sldId id="277"/>
            <p14:sldId id="282"/>
            <p14:sldId id="283"/>
            <p14:sldId id="284"/>
            <p14:sldId id="289"/>
            <p14:sldId id="291"/>
            <p14:sldId id="288"/>
            <p14:sldId id="290"/>
            <p14:sldId id="292"/>
            <p14:sldId id="293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C3907-C22E-4368-AA25-43868C1D007C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39975-D428-4E96-BA82-FA3BAD7D4A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38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43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4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16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416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487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969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5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301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27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3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Keywords</a:t>
            </a:r>
          </a:p>
          <a:p>
            <a:endParaRPr lang="en-US" altLang="ko-KR" dirty="0"/>
          </a:p>
          <a:p>
            <a:r>
              <a:rPr lang="en-US" altLang="ko-KR" dirty="0"/>
              <a:t>Classifier, Perceptron</a:t>
            </a:r>
          </a:p>
          <a:p>
            <a:endParaRPr lang="en-US" altLang="ko-KR" dirty="0"/>
          </a:p>
          <a:p>
            <a:r>
              <a:rPr lang="en-US" altLang="ko-KR" dirty="0"/>
              <a:t>Loss function, Backpropagation, Hyperparameter</a:t>
            </a:r>
          </a:p>
          <a:p>
            <a:endParaRPr lang="en-US" altLang="ko-KR" dirty="0"/>
          </a:p>
          <a:p>
            <a:r>
              <a:rPr lang="en-US" altLang="ko-KR" dirty="0"/>
              <a:t>Adam optimizer,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92E36-2F89-481E-BFCB-B2615B9237C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2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EA7008-2BBB-43C0-8FFC-88282AC60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5FA701-E290-4D56-ABD2-152DC718D4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80B7F-9B37-4E42-ACC9-0005CB69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F410C-900A-4769-BBEF-3B225756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AC13EF-D88F-488B-82C7-E6D56341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55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85096-1B53-477D-BE86-E45A651EE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D2B6EC-29BD-4C84-9E81-AA87BCDBA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AC702-FB7E-4C55-9915-6E2D5F882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7499C-1534-40DD-B73D-628B2A9A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20F6D-CB33-4BCF-987A-FD369C24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43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2EAA2C-FDB0-42F2-A662-580E0ACF9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211970-FD12-43E7-87D3-4E73D7014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71105D-33E0-47A6-A502-5FAE872CF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046075-BD18-4E08-AF0E-988FA32EF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94141-3AFE-4DB4-BAEF-2A7D0719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29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9B9FF-DC2A-4E4A-B002-D002D41D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51ED09-9E19-4F1E-BF42-3A17B19C8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48ACA-763B-4B8C-A0D5-050295003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15B730-9508-4872-BB39-FFCFB510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83BD23-8B00-49CD-A74D-3BB5702C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51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BB0D0-AF3B-4CA8-857C-BC8C3214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156988-1E57-4109-85CC-BE2E1065B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B2097D-E69C-4C7A-838A-526156DF3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BA44D-C355-4A08-A60E-462AB28D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B6A150-BC3C-4094-9054-1B168F56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734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D541A-410B-4185-AE93-CDC4738A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1B65C2-6AE9-43DE-85BB-B0F0C0158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7CD19C-CCBC-451D-8CD4-0967A0910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CB16B1-C1BD-4B61-AAA2-F575A07E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DF4921-EF2A-43F2-9FB6-0ACA3CA37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789A32-A517-4F54-BB72-8664DFA8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08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AA93B-CD8F-4A37-A4EF-C6AE6E89E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407F53-D09E-4ECE-999C-0E512363F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A0AC51-61DA-4A85-9FC1-40F38118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F81B0C-0A75-4A86-BA60-630E077DBE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5D8525-5789-42C9-B933-197A477BE2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BD0F14-8FAE-42FA-9313-C868AE05B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BB5F6-96DC-49ED-9E65-84D407C4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C843C9-4526-492F-B09D-530E2F5A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480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45356-BFA5-47A7-A645-2871460C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FB9171-396F-4BA0-83A3-8F6CAC45A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E8468B-44C7-416F-9E24-97B3BA525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52C0B2A-EA8D-4A14-914C-7AB686A5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13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7FBA51-9986-48D3-8479-AD58ECA21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D50846-1F47-4C1E-AA99-BBDF6D919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550BEF-7CD6-43B2-A562-0BADB380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05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29495-206B-4BF7-B03D-543F234C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36C42-D236-4FC1-829C-73C8E20A5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1F989E-F104-42CB-9327-6BED59AC4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17BF4A-7F49-401E-99AC-6C6B07F41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5DA29D-7392-44CB-A9BC-7BF23A98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25E5A1-33DE-4F50-9894-EB2CF15F7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690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6901C-40B3-4E85-BA83-5B68D97CB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40E4F43-2ED5-4CB2-96E4-BECF35C11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851586-C769-4204-AE76-187E47E15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CA67B8-63FC-45A2-B420-16C7733C3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6B4128-2A23-49F3-A4E0-2D541970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E8AD00-6E0A-4776-A23F-AAC648D4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89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59D7A2-AB1E-43BE-B469-19063BC5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D1F311-BC93-4B81-B69E-0E5902D5A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60109-0599-45C1-8A45-1710314D9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E0787-A41D-40B9-9D94-61A465E8BDCA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F83E67-F7C2-49BF-88BC-E51D86CC95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A9C6D-78EA-497D-B209-CCF2E1A9C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2745F-5998-42D3-8BE7-41177458A9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99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">
            <a:extLst>
              <a:ext uri="{FF2B5EF4-FFF2-40B4-BE49-F238E27FC236}">
                <a16:creationId xmlns:a16="http://schemas.microsoft.com/office/drawing/2014/main" id="{63F67897-EBA5-47FF-AE1B-AE2CDE484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176462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>
                <a:solidFill>
                  <a:srgbClr val="00388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CS442 Term Project</a:t>
            </a:r>
            <a:br>
              <a:rPr lang="en-US" altLang="ko-KR" sz="2800" dirty="0">
                <a:solidFill>
                  <a:srgbClr val="00388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MobilePT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:~~~~</a:t>
            </a:r>
            <a:endParaRPr lang="ko-KR" altLang="en-US" sz="2800" dirty="0">
              <a:solidFill>
                <a:srgbClr val="2DB4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C95FF1CE-15FE-4A04-B269-B981ED9C7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4244295"/>
            <a:ext cx="9144000" cy="1655762"/>
          </a:xfrm>
        </p:spPr>
        <p:txBody>
          <a:bodyPr/>
          <a:lstStyle/>
          <a:p>
            <a:pPr algn="l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1 Elevator Pitch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InYong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Koo,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ChangHeon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Kim</a:t>
            </a:r>
          </a:p>
          <a:p>
            <a:pPr algn="l"/>
            <a:endParaRPr lang="en-US" altLang="ko-KR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99DAEF8-224E-4DAC-A9DC-DE7E51A65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420"/>
            <a:ext cx="12192000" cy="81268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084BA0-8A9C-4D98-AE8B-28C92DA6B469}"/>
              </a:ext>
            </a:extLst>
          </p:cNvPr>
          <p:cNvSpPr/>
          <p:nvPr/>
        </p:nvSpPr>
        <p:spPr>
          <a:xfrm rot="20955512">
            <a:off x="-2019205" y="-3101248"/>
            <a:ext cx="6752776" cy="1306049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889BF5-2BB9-4FB7-8465-08A5262A3E88}"/>
              </a:ext>
            </a:extLst>
          </p:cNvPr>
          <p:cNvSpPr txBox="1"/>
          <p:nvPr/>
        </p:nvSpPr>
        <p:spPr>
          <a:xfrm>
            <a:off x="401782" y="3744593"/>
            <a:ext cx="81546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88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CS442 Term Project</a:t>
            </a:r>
          </a:p>
          <a:p>
            <a:r>
              <a:rPr lang="en-US" altLang="ko-KR" sz="3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KaiPT</a:t>
            </a:r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: KAIST Personal Trainer</a:t>
            </a:r>
            <a:endParaRPr lang="en-US" altLang="ko-KR" sz="28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Team 1 Half Presentation</a:t>
            </a:r>
          </a:p>
          <a:p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Gym-Carry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/ </a:t>
            </a: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 Yong Koo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5326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56BFA391-E6A8-45DF-AC67-63C1F8454F92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2B6CD7-C828-4A25-B0EA-F1D178C69958}"/>
              </a:ext>
            </a:extLst>
          </p:cNvPr>
          <p:cNvSpPr txBox="1"/>
          <p:nvPr/>
        </p:nvSpPr>
        <p:spPr>
          <a:xfrm>
            <a:off x="413776" y="366629"/>
            <a:ext cx="580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Scope change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3D0768-3F50-4009-BB92-4DDC80DB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1" y="2102757"/>
            <a:ext cx="5955284" cy="377504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B7DD91-DBC6-45EF-B003-642F4891B6C8}"/>
              </a:ext>
            </a:extLst>
          </p:cNvPr>
          <p:cNvSpPr/>
          <p:nvPr/>
        </p:nvSpPr>
        <p:spPr>
          <a:xfrm>
            <a:off x="2215029" y="2038350"/>
            <a:ext cx="4140200" cy="3911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7AA39A-4568-4324-9825-4FC27CA7D1A3}"/>
              </a:ext>
            </a:extLst>
          </p:cNvPr>
          <p:cNvSpPr txBox="1"/>
          <p:nvPr/>
        </p:nvSpPr>
        <p:spPr>
          <a:xfrm>
            <a:off x="6569624" y="2564007"/>
            <a:ext cx="61557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 will focus on chest press</a:t>
            </a:r>
          </a:p>
          <a:p>
            <a:endParaRPr lang="en-US" altLang="ko-KR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Different exercise: different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RoM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pace.</a:t>
            </a: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Routine recommendation needs more expertise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351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56BFA391-E6A8-45DF-AC67-63C1F8454F92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2B6CD7-C828-4A25-B0EA-F1D178C69958}"/>
              </a:ext>
            </a:extLst>
          </p:cNvPr>
          <p:cNvSpPr txBox="1"/>
          <p:nvPr/>
        </p:nvSpPr>
        <p:spPr>
          <a:xfrm>
            <a:off x="413776" y="366629"/>
            <a:ext cx="580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Project Evaluation plan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B31E30-19CA-478F-B263-B511B4D5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23" y="1802582"/>
            <a:ext cx="8824454" cy="2662513"/>
          </a:xfrm>
          <a:prstGeom prst="rect">
            <a:avLst/>
          </a:prstGeom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BDF05379-6DB6-467B-8617-C8BAB0A39856}"/>
              </a:ext>
            </a:extLst>
          </p:cNvPr>
          <p:cNvSpPr txBox="1"/>
          <p:nvPr/>
        </p:nvSpPr>
        <p:spPr>
          <a:xfrm>
            <a:off x="1456465" y="5131790"/>
            <a:ext cx="9533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Hypothesis validation -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Check if my application diagnose the problem correctly and give appropriate advice.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94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56BFA391-E6A8-45DF-AC67-63C1F8454F92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2B6CD7-C828-4A25-B0EA-F1D178C69958}"/>
              </a:ext>
            </a:extLst>
          </p:cNvPr>
          <p:cNvSpPr txBox="1"/>
          <p:nvPr/>
        </p:nvSpPr>
        <p:spPr>
          <a:xfrm>
            <a:off x="413776" y="366629"/>
            <a:ext cx="580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Project Evaluation plan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B31E30-19CA-478F-B263-B511B4D5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23" y="1802582"/>
            <a:ext cx="8824454" cy="2662513"/>
          </a:xfrm>
          <a:prstGeom prst="rect">
            <a:avLst/>
          </a:prstGeom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BDF05379-6DB6-467B-8617-C8BAB0A39856}"/>
              </a:ext>
            </a:extLst>
          </p:cNvPr>
          <p:cNvSpPr txBox="1"/>
          <p:nvPr/>
        </p:nvSpPr>
        <p:spPr>
          <a:xfrm>
            <a:off x="1456465" y="5131790"/>
            <a:ext cx="9533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Hypothesis validation - 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Check if my application diagnose the problem correctly and give appropriate advice.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516D25-E4F0-4A61-B6A0-FD794E6ADA80}"/>
              </a:ext>
            </a:extLst>
          </p:cNvPr>
          <p:cNvSpPr/>
          <p:nvPr/>
        </p:nvSpPr>
        <p:spPr>
          <a:xfrm>
            <a:off x="97971" y="190500"/>
            <a:ext cx="11560629" cy="63008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937F4E-48A4-4F7C-8F84-25A983F52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152" y="5571633"/>
            <a:ext cx="535884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3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1A2A7A49-C253-424F-8FA5-EC94A02D8C14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9F7DD-26AA-49FA-B9D8-0F694FC47E54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Reminder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2AAA25-2CF4-413E-ADAA-4E943DC7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1293364"/>
            <a:ext cx="7593370" cy="4271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2F20D0F-621F-46EA-9D13-5956620B591B}"/>
              </a:ext>
            </a:extLst>
          </p:cNvPr>
          <p:cNvGrpSpPr/>
          <p:nvPr/>
        </p:nvGrpSpPr>
        <p:grpSpPr>
          <a:xfrm>
            <a:off x="5133414" y="576056"/>
            <a:ext cx="6867231" cy="2037844"/>
            <a:chOff x="5133414" y="576056"/>
            <a:chExt cx="6867231" cy="203784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5153787-5A21-4C0F-A20B-EAB5E2EE1853}"/>
                </a:ext>
              </a:extLst>
            </p:cNvPr>
            <p:cNvGrpSpPr/>
            <p:nvPr/>
          </p:nvGrpSpPr>
          <p:grpSpPr>
            <a:xfrm>
              <a:off x="5133414" y="576056"/>
              <a:ext cx="2477622" cy="2037844"/>
              <a:chOff x="5203204" y="953447"/>
              <a:chExt cx="3984550" cy="3277292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BA74E82-3D32-4199-8194-C7FBB43E0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277" t="3831" r="7389" b="2586"/>
              <a:stretch>
                <a:fillRect/>
              </a:stretch>
            </p:blipFill>
            <p:spPr>
              <a:xfrm>
                <a:off x="5203204" y="953447"/>
                <a:ext cx="3984550" cy="3277292"/>
              </a:xfrm>
              <a:custGeom>
                <a:avLst/>
                <a:gdLst>
                  <a:gd name="connsiteX0" fmla="*/ 1992275 w 3984550"/>
                  <a:gd name="connsiteY0" fmla="*/ 0 h 3277292"/>
                  <a:gd name="connsiteX1" fmla="*/ 3984550 w 3984550"/>
                  <a:gd name="connsiteY1" fmla="*/ 1638646 h 3277292"/>
                  <a:gd name="connsiteX2" fmla="*/ 1992275 w 3984550"/>
                  <a:gd name="connsiteY2" fmla="*/ 3277292 h 3277292"/>
                  <a:gd name="connsiteX3" fmla="*/ 0 w 3984550"/>
                  <a:gd name="connsiteY3" fmla="*/ 1638646 h 3277292"/>
                  <a:gd name="connsiteX4" fmla="*/ 1992275 w 3984550"/>
                  <a:gd name="connsiteY4" fmla="*/ 0 h 3277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4550" h="3277292">
                    <a:moveTo>
                      <a:pt x="1992275" y="0"/>
                    </a:moveTo>
                    <a:cubicBezTo>
                      <a:pt x="3092578" y="0"/>
                      <a:pt x="3984550" y="733647"/>
                      <a:pt x="3984550" y="1638646"/>
                    </a:cubicBezTo>
                    <a:cubicBezTo>
                      <a:pt x="3984550" y="2543645"/>
                      <a:pt x="3092578" y="3277292"/>
                      <a:pt x="1992275" y="3277292"/>
                    </a:cubicBezTo>
                    <a:cubicBezTo>
                      <a:pt x="891972" y="3277292"/>
                      <a:pt x="0" y="2543645"/>
                      <a:pt x="0" y="1638646"/>
                    </a:cubicBezTo>
                    <a:cubicBezTo>
                      <a:pt x="0" y="733647"/>
                      <a:pt x="891972" y="0"/>
                      <a:pt x="1992275" y="0"/>
                    </a:cubicBezTo>
                    <a:close/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</p:pic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11191D01-56A7-4F83-AD0F-ED666F929930}"/>
                  </a:ext>
                </a:extLst>
              </p:cNvPr>
              <p:cNvGrpSpPr/>
              <p:nvPr/>
            </p:nvGrpSpPr>
            <p:grpSpPr>
              <a:xfrm rot="21341865">
                <a:off x="6982476" y="1888285"/>
                <a:ext cx="959738" cy="959738"/>
                <a:chOff x="1612900" y="-352425"/>
                <a:chExt cx="4876800" cy="4876800"/>
              </a:xfrm>
              <a:scene3d>
                <a:camera prst="isometricOffAxis1Right">
                  <a:rot lat="1497579" lon="19142606" rev="21280312"/>
                </a:camera>
                <a:lightRig rig="threePt" dir="t"/>
              </a:scene3d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98F3B51B-0AC2-4C34-8344-626717A38FB8}"/>
                    </a:ext>
                  </a:extLst>
                </p:cNvPr>
                <p:cNvSpPr/>
                <p:nvPr/>
              </p:nvSpPr>
              <p:spPr>
                <a:xfrm>
                  <a:off x="2962275" y="-228600"/>
                  <a:ext cx="2162175" cy="46101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" name="Picture 2" descr="mobile phone iconì ëí ì´ë¯¸ì§ ê²ìê²°ê³¼">
                  <a:extLst>
                    <a:ext uri="{FF2B5EF4-FFF2-40B4-BE49-F238E27FC236}">
                      <a16:creationId xmlns:a16="http://schemas.microsoft.com/office/drawing/2014/main" id="{00E0C2B3-E731-42A6-BD2C-42568BE918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12900" y="-352425"/>
                  <a:ext cx="4876800" cy="4876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9EBACD2-7ECF-4753-81B6-7013D131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3812" y="1293364"/>
              <a:ext cx="4846833" cy="1304148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F0095C37-C7BF-45FB-B71A-3AFC3A5730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202" y="4041893"/>
            <a:ext cx="4212259" cy="267014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4A7CF9E-E3A5-45A0-8D17-A922156E03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1283" y="2771541"/>
            <a:ext cx="2763505" cy="254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8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>
            <a:extLst>
              <a:ext uri="{FF2B5EF4-FFF2-40B4-BE49-F238E27FC236}">
                <a16:creationId xmlns:a16="http://schemas.microsoft.com/office/drawing/2014/main" id="{557C3F40-1208-4B6B-9D1E-0A2833C0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1293364"/>
            <a:ext cx="7593370" cy="4271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1A2A7A49-C253-424F-8FA5-EC94A02D8C14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9F7DD-26AA-49FA-B9D8-0F694FC47E54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Reminder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153787-5A21-4C0F-A20B-EAB5E2EE1853}"/>
              </a:ext>
            </a:extLst>
          </p:cNvPr>
          <p:cNvGrpSpPr/>
          <p:nvPr/>
        </p:nvGrpSpPr>
        <p:grpSpPr>
          <a:xfrm>
            <a:off x="5133414" y="576056"/>
            <a:ext cx="2477622" cy="2037844"/>
            <a:chOff x="5203204" y="953447"/>
            <a:chExt cx="3984550" cy="3277292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BA74E82-3D32-4199-8194-C7FBB43E0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277" t="3831" r="7389" b="2586"/>
            <a:stretch>
              <a:fillRect/>
            </a:stretch>
          </p:blipFill>
          <p:spPr>
            <a:xfrm>
              <a:off x="5203204" y="953447"/>
              <a:ext cx="3984550" cy="3277292"/>
            </a:xfrm>
            <a:custGeom>
              <a:avLst/>
              <a:gdLst>
                <a:gd name="connsiteX0" fmla="*/ 1992275 w 3984550"/>
                <a:gd name="connsiteY0" fmla="*/ 0 h 3277292"/>
                <a:gd name="connsiteX1" fmla="*/ 3984550 w 3984550"/>
                <a:gd name="connsiteY1" fmla="*/ 1638646 h 3277292"/>
                <a:gd name="connsiteX2" fmla="*/ 1992275 w 3984550"/>
                <a:gd name="connsiteY2" fmla="*/ 3277292 h 3277292"/>
                <a:gd name="connsiteX3" fmla="*/ 0 w 3984550"/>
                <a:gd name="connsiteY3" fmla="*/ 1638646 h 3277292"/>
                <a:gd name="connsiteX4" fmla="*/ 1992275 w 3984550"/>
                <a:gd name="connsiteY4" fmla="*/ 0 h 32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4550" h="3277292">
                  <a:moveTo>
                    <a:pt x="1992275" y="0"/>
                  </a:moveTo>
                  <a:cubicBezTo>
                    <a:pt x="3092578" y="0"/>
                    <a:pt x="3984550" y="733647"/>
                    <a:pt x="3984550" y="1638646"/>
                  </a:cubicBezTo>
                  <a:cubicBezTo>
                    <a:pt x="3984550" y="2543645"/>
                    <a:pt x="3092578" y="3277292"/>
                    <a:pt x="1992275" y="3277292"/>
                  </a:cubicBezTo>
                  <a:cubicBezTo>
                    <a:pt x="891972" y="3277292"/>
                    <a:pt x="0" y="2543645"/>
                    <a:pt x="0" y="1638646"/>
                  </a:cubicBezTo>
                  <a:cubicBezTo>
                    <a:pt x="0" y="733647"/>
                    <a:pt x="891972" y="0"/>
                    <a:pt x="1992275" y="0"/>
                  </a:cubicBezTo>
                  <a:close/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11191D01-56A7-4F83-AD0F-ED666F929930}"/>
                </a:ext>
              </a:extLst>
            </p:cNvPr>
            <p:cNvGrpSpPr/>
            <p:nvPr/>
          </p:nvGrpSpPr>
          <p:grpSpPr>
            <a:xfrm rot="21341865">
              <a:off x="6982476" y="1888285"/>
              <a:ext cx="959738" cy="959738"/>
              <a:chOff x="1612900" y="-352425"/>
              <a:chExt cx="4876800" cy="4876800"/>
            </a:xfrm>
            <a:scene3d>
              <a:camera prst="isometricOffAxis1Right">
                <a:rot lat="1497579" lon="19142606" rev="21280312"/>
              </a:camera>
              <a:lightRig rig="threePt" dir="t"/>
            </a:scene3d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8F3B51B-0AC2-4C34-8344-626717A38FB8}"/>
                  </a:ext>
                </a:extLst>
              </p:cNvPr>
              <p:cNvSpPr/>
              <p:nvPr/>
            </p:nvSpPr>
            <p:spPr>
              <a:xfrm>
                <a:off x="2962275" y="-228600"/>
                <a:ext cx="2162175" cy="4610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Picture 2" descr="mobile phone iconì ëí ì´ë¯¸ì§ ê²ìê²°ê³¼">
                <a:extLst>
                  <a:ext uri="{FF2B5EF4-FFF2-40B4-BE49-F238E27FC236}">
                    <a16:creationId xmlns:a16="http://schemas.microsoft.com/office/drawing/2014/main" id="{00E0C2B3-E731-42A6-BD2C-42568BE918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900" y="-352425"/>
                <a:ext cx="4876800" cy="4876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99EBACD2-7ECF-4753-81B6-7013D131B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3812" y="1293364"/>
            <a:ext cx="4846833" cy="130414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9C50901-0619-47B3-B52A-4C78B93550C2}"/>
              </a:ext>
            </a:extLst>
          </p:cNvPr>
          <p:cNvSpPr txBox="1"/>
          <p:nvPr/>
        </p:nvSpPr>
        <p:spPr>
          <a:xfrm>
            <a:off x="2582958" y="397406"/>
            <a:ext cx="2051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Feedbacks</a:t>
            </a:r>
            <a:endParaRPr lang="ko-KR" altLang="en-US" sz="3200" b="1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F8D7C950-7E1D-4AD0-8A21-6C15642C4E5C}"/>
              </a:ext>
            </a:extLst>
          </p:cNvPr>
          <p:cNvGrpSpPr/>
          <p:nvPr/>
        </p:nvGrpSpPr>
        <p:grpSpPr>
          <a:xfrm>
            <a:off x="7481165" y="648180"/>
            <a:ext cx="4738449" cy="1097660"/>
            <a:chOff x="7481165" y="648180"/>
            <a:chExt cx="4738449" cy="1097660"/>
          </a:xfrm>
        </p:grpSpPr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F4011368-E6C3-4A72-9C6A-9FBFAD9F4FB6}"/>
                </a:ext>
              </a:extLst>
            </p:cNvPr>
            <p:cNvCxnSpPr>
              <a:cxnSpLocks/>
            </p:cNvCxnSpPr>
            <p:nvPr/>
          </p:nvCxnSpPr>
          <p:spPr>
            <a:xfrm>
              <a:off x="7481165" y="1745840"/>
              <a:ext cx="363967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4DE42886-0CED-4AA0-9033-5AFC892B79FC}"/>
                </a:ext>
              </a:extLst>
            </p:cNvPr>
            <p:cNvGrpSpPr/>
            <p:nvPr/>
          </p:nvGrpSpPr>
          <p:grpSpPr>
            <a:xfrm>
              <a:off x="7893349" y="648180"/>
              <a:ext cx="4326265" cy="645184"/>
              <a:chOff x="7893349" y="648180"/>
              <a:chExt cx="4326265" cy="645184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4F55F24-0064-4DC1-95B5-8E2483D350B1}"/>
                  </a:ext>
                </a:extLst>
              </p:cNvPr>
              <p:cNvSpPr txBox="1"/>
              <p:nvPr/>
            </p:nvSpPr>
            <p:spPr>
              <a:xfrm>
                <a:off x="7893349" y="648180"/>
                <a:ext cx="28153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Won’t the mobile device fall?</a:t>
                </a:r>
                <a:endParaRPr lang="ko-KR" altLang="en-US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A7DF44-4F97-4B99-BADE-9A67361C22C7}"/>
                  </a:ext>
                </a:extLst>
              </p:cNvPr>
              <p:cNvSpPr txBox="1"/>
              <p:nvPr/>
            </p:nvSpPr>
            <p:spPr>
              <a:xfrm>
                <a:off x="8118206" y="924032"/>
                <a:ext cx="41014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rPr>
                  <a:t>How are you going to stick the smartphone?</a:t>
                </a:r>
                <a:endParaRPr lang="ko-KR" altLang="en-US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endParaRPr>
              </a:p>
            </p:txBody>
          </p:sp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A8BA38F-FA4A-490A-94B0-3579EAD7FAA1}"/>
              </a:ext>
            </a:extLst>
          </p:cNvPr>
          <p:cNvGrpSpPr/>
          <p:nvPr/>
        </p:nvGrpSpPr>
        <p:grpSpPr>
          <a:xfrm>
            <a:off x="7481165" y="1965823"/>
            <a:ext cx="4628965" cy="369332"/>
            <a:chOff x="7481165" y="1965823"/>
            <a:chExt cx="4628965" cy="369332"/>
          </a:xfrm>
        </p:grpSpPr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4D4712B3-62A6-4494-AB29-5E9E450C02D9}"/>
                </a:ext>
              </a:extLst>
            </p:cNvPr>
            <p:cNvCxnSpPr>
              <a:cxnSpLocks/>
            </p:cNvCxnSpPr>
            <p:nvPr/>
          </p:nvCxnSpPr>
          <p:spPr>
            <a:xfrm>
              <a:off x="7481165" y="2127044"/>
              <a:ext cx="231725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026B10-FF8B-4AD0-9984-D2451293E4B0}"/>
                </a:ext>
              </a:extLst>
            </p:cNvPr>
            <p:cNvSpPr txBox="1"/>
            <p:nvPr/>
          </p:nvSpPr>
          <p:spPr>
            <a:xfrm>
              <a:off x="9824130" y="1965823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Will it be accurate?</a:t>
              </a:r>
              <a:endParaRPr lang="ko-KR" altLang="en-US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533134D-3478-4E12-B0A6-025C07AF2CA6}"/>
              </a:ext>
            </a:extLst>
          </p:cNvPr>
          <p:cNvGrpSpPr/>
          <p:nvPr/>
        </p:nvGrpSpPr>
        <p:grpSpPr>
          <a:xfrm>
            <a:off x="7481165" y="2490239"/>
            <a:ext cx="4519480" cy="392776"/>
            <a:chOff x="7481165" y="2490239"/>
            <a:chExt cx="4519480" cy="392776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EBB76C-9908-4444-9BB2-0C08D730CAC8}"/>
                </a:ext>
              </a:extLst>
            </p:cNvPr>
            <p:cNvSpPr txBox="1"/>
            <p:nvPr/>
          </p:nvSpPr>
          <p:spPr>
            <a:xfrm>
              <a:off x="8437313" y="2513683"/>
              <a:ext cx="3563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How?</a:t>
              </a:r>
              <a:endParaRPr lang="ko-KR" altLang="en-US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4D90AA67-60A1-4F0C-921E-63CD560E40A5}"/>
                </a:ext>
              </a:extLst>
            </p:cNvPr>
            <p:cNvCxnSpPr>
              <a:cxnSpLocks/>
            </p:cNvCxnSpPr>
            <p:nvPr/>
          </p:nvCxnSpPr>
          <p:spPr>
            <a:xfrm>
              <a:off x="7481165" y="2490239"/>
              <a:ext cx="329357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393916C4-8091-43DE-B08B-16F79A7F2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202" y="4041893"/>
            <a:ext cx="4212259" cy="2670143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48A0027-B0FB-4BCF-9F4D-F3DA6B275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8965" y="3135405"/>
            <a:ext cx="2763505" cy="2540704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CCE4400E-1B24-4EED-A443-9ADA79F3704B}"/>
              </a:ext>
            </a:extLst>
          </p:cNvPr>
          <p:cNvGrpSpPr/>
          <p:nvPr/>
        </p:nvGrpSpPr>
        <p:grpSpPr>
          <a:xfrm>
            <a:off x="8492296" y="5251003"/>
            <a:ext cx="3563332" cy="794438"/>
            <a:chOff x="8492296" y="5251003"/>
            <a:chExt cx="3563332" cy="7944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9CA3663-0721-4B87-B077-7B625BDB3C19}"/>
                </a:ext>
              </a:extLst>
            </p:cNvPr>
            <p:cNvSpPr txBox="1"/>
            <p:nvPr/>
          </p:nvSpPr>
          <p:spPr>
            <a:xfrm>
              <a:off x="8492296" y="5676109"/>
              <a:ext cx="3563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How can we assess posture?</a:t>
              </a:r>
              <a:endParaRPr lang="ko-KR" altLang="en-US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C6923ED7-C912-4B52-99FB-647C1F4C602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8651" y="5251003"/>
              <a:ext cx="72134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880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1A2A7A49-C253-424F-8FA5-EC94A02D8C14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9F7DD-26AA-49FA-B9D8-0F694FC47E54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Attaching Device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E4B45-5510-4714-963D-30C717ACBC8D}"/>
              </a:ext>
            </a:extLst>
          </p:cNvPr>
          <p:cNvSpPr txBox="1"/>
          <p:nvPr/>
        </p:nvSpPr>
        <p:spPr>
          <a:xfrm>
            <a:off x="4194220" y="576056"/>
            <a:ext cx="329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won’t be a serious issue.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2571D26-15EA-4941-8FA3-BF18B4AD2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69" y="1459133"/>
            <a:ext cx="7544550" cy="425076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F3B5360-2AEA-4A8D-8B4F-4CC7169B7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69" y="1470527"/>
            <a:ext cx="7544550" cy="425076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C3BEF65-F825-49D7-80F6-038B5F5ED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352" y="1459133"/>
            <a:ext cx="7544550" cy="42507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F07D64E-6BF1-450F-8DB0-54334992C86D}"/>
              </a:ext>
            </a:extLst>
          </p:cNvPr>
          <p:cNvSpPr txBox="1"/>
          <p:nvPr/>
        </p:nvSpPr>
        <p:spPr>
          <a:xfrm>
            <a:off x="484838" y="5928001"/>
            <a:ext cx="10713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It stays completely stable without any additional apparatus.</a:t>
            </a:r>
          </a:p>
          <a:p>
            <a:pPr algn="ctr"/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We can increase friction using rubber cover if necessary.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97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C1E8CF22-2DCA-4ED8-BE05-2244059A9461}"/>
              </a:ext>
            </a:extLst>
          </p:cNvPr>
          <p:cNvGrpSpPr/>
          <p:nvPr/>
        </p:nvGrpSpPr>
        <p:grpSpPr>
          <a:xfrm>
            <a:off x="677734" y="2177828"/>
            <a:ext cx="1891270" cy="3100719"/>
            <a:chOff x="7347465" y="1668781"/>
            <a:chExt cx="1891270" cy="3100719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9112882-1F2F-4A12-9B88-DB7C1487A4F3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293100" y="1668781"/>
              <a:ext cx="0" cy="258913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A9122AD-A3DD-42B6-AB1B-685CB62527CD}"/>
                </a:ext>
              </a:extLst>
            </p:cNvPr>
            <p:cNvSpPr/>
            <p:nvPr/>
          </p:nvSpPr>
          <p:spPr>
            <a:xfrm>
              <a:off x="7347465" y="4513980"/>
              <a:ext cx="1891270" cy="2555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820E927-430D-4793-B7BD-86CD62101035}"/>
                </a:ext>
              </a:extLst>
            </p:cNvPr>
            <p:cNvSpPr/>
            <p:nvPr/>
          </p:nvSpPr>
          <p:spPr>
            <a:xfrm>
              <a:off x="7347465" y="4257917"/>
              <a:ext cx="1891270" cy="2555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A5B53EB-54AD-451F-966B-46098F2411DE}"/>
                </a:ext>
              </a:extLst>
            </p:cNvPr>
            <p:cNvSpPr/>
            <p:nvPr/>
          </p:nvSpPr>
          <p:spPr>
            <a:xfrm>
              <a:off x="7566306" y="4087905"/>
              <a:ext cx="483989" cy="159413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C19D76-1CB3-48B6-8BAA-5CC46C70B46A}"/>
              </a:ext>
            </a:extLst>
          </p:cNvPr>
          <p:cNvSpPr/>
          <p:nvPr/>
        </p:nvSpPr>
        <p:spPr>
          <a:xfrm>
            <a:off x="677734" y="733165"/>
            <a:ext cx="1891270" cy="1444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700D28A6-9AEA-4701-8964-72C287FF9FC2}"/>
              </a:ext>
            </a:extLst>
          </p:cNvPr>
          <p:cNvSpPr/>
          <p:nvPr/>
        </p:nvSpPr>
        <p:spPr>
          <a:xfrm>
            <a:off x="663062" y="1522007"/>
            <a:ext cx="1884245" cy="817162"/>
          </a:xfrm>
          <a:custGeom>
            <a:avLst/>
            <a:gdLst>
              <a:gd name="connsiteX0" fmla="*/ 883209 w 1884245"/>
              <a:gd name="connsiteY0" fmla="*/ 0 h 817162"/>
              <a:gd name="connsiteX1" fmla="*/ 1001035 w 1884245"/>
              <a:gd name="connsiteY1" fmla="*/ 0 h 817162"/>
              <a:gd name="connsiteX2" fmla="*/ 1883179 w 1884245"/>
              <a:gd name="connsiteY2" fmla="*/ 796060 h 817162"/>
              <a:gd name="connsiteX3" fmla="*/ 1884245 w 1884245"/>
              <a:gd name="connsiteY3" fmla="*/ 817162 h 817162"/>
              <a:gd name="connsiteX4" fmla="*/ 0 w 1884245"/>
              <a:gd name="connsiteY4" fmla="*/ 817162 h 817162"/>
              <a:gd name="connsiteX5" fmla="*/ 1065 w 1884245"/>
              <a:gd name="connsiteY5" fmla="*/ 796060 h 817162"/>
              <a:gd name="connsiteX6" fmla="*/ 883209 w 1884245"/>
              <a:gd name="connsiteY6" fmla="*/ 0 h 81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4245" h="817162">
                <a:moveTo>
                  <a:pt x="883209" y="0"/>
                </a:moveTo>
                <a:lnTo>
                  <a:pt x="1001035" y="0"/>
                </a:lnTo>
                <a:cubicBezTo>
                  <a:pt x="1460151" y="0"/>
                  <a:pt x="1837770" y="348925"/>
                  <a:pt x="1883179" y="796060"/>
                </a:cubicBezTo>
                <a:lnTo>
                  <a:pt x="1884245" y="817162"/>
                </a:lnTo>
                <a:lnTo>
                  <a:pt x="0" y="817162"/>
                </a:lnTo>
                <a:lnTo>
                  <a:pt x="1065" y="796060"/>
                </a:lnTo>
                <a:cubicBezTo>
                  <a:pt x="46474" y="348925"/>
                  <a:pt x="424094" y="0"/>
                  <a:pt x="883209" y="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1A2A7A49-C253-424F-8FA5-EC94A02D8C14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9F7DD-26AA-49FA-B9D8-0F694FC47E54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Sensoring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2A68E3-1308-4D61-8E13-6E31736D17BB}"/>
              </a:ext>
            </a:extLst>
          </p:cNvPr>
          <p:cNvSpPr txBox="1"/>
          <p:nvPr/>
        </p:nvSpPr>
        <p:spPr>
          <a:xfrm>
            <a:off x="3794787" y="1455496"/>
            <a:ext cx="8570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Aim: Real-time device (weight) elevation detection 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833CC5-8CAB-447F-BAD5-E816443AB45A}"/>
              </a:ext>
            </a:extLst>
          </p:cNvPr>
          <p:cNvSpPr/>
          <p:nvPr/>
        </p:nvSpPr>
        <p:spPr>
          <a:xfrm>
            <a:off x="677734" y="5790944"/>
            <a:ext cx="1891270" cy="2555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9325B2-E4A0-47E9-ADA9-47DE0722EE5A}"/>
              </a:ext>
            </a:extLst>
          </p:cNvPr>
          <p:cNvSpPr/>
          <p:nvPr/>
        </p:nvSpPr>
        <p:spPr>
          <a:xfrm>
            <a:off x="677734" y="5534881"/>
            <a:ext cx="1891270" cy="2555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FBF700-8FFA-4460-B249-0905D3589B90}"/>
              </a:ext>
            </a:extLst>
          </p:cNvPr>
          <p:cNvSpPr/>
          <p:nvPr/>
        </p:nvSpPr>
        <p:spPr>
          <a:xfrm>
            <a:off x="677734" y="5278818"/>
            <a:ext cx="1891270" cy="2555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3B4067DD-943A-46FF-983A-F18A319F176D}"/>
              </a:ext>
            </a:extLst>
          </p:cNvPr>
          <p:cNvSpPr/>
          <p:nvPr/>
        </p:nvSpPr>
        <p:spPr>
          <a:xfrm rot="5400000">
            <a:off x="-638859" y="2838603"/>
            <a:ext cx="4524458" cy="1891270"/>
          </a:xfrm>
          <a:custGeom>
            <a:avLst/>
            <a:gdLst>
              <a:gd name="connsiteX0" fmla="*/ 0 w 4806641"/>
              <a:gd name="connsiteY0" fmla="*/ 1004548 h 1891270"/>
              <a:gd name="connsiteX1" fmla="*/ 0 w 4806641"/>
              <a:gd name="connsiteY1" fmla="*/ 886722 h 1891270"/>
              <a:gd name="connsiteX2" fmla="*/ 886722 w 4806641"/>
              <a:gd name="connsiteY2" fmla="*/ 0 h 1891270"/>
              <a:gd name="connsiteX3" fmla="*/ 4806641 w 4806641"/>
              <a:gd name="connsiteY3" fmla="*/ 0 h 1891270"/>
              <a:gd name="connsiteX4" fmla="*/ 4806641 w 4806641"/>
              <a:gd name="connsiteY4" fmla="*/ 1891270 h 1891270"/>
              <a:gd name="connsiteX5" fmla="*/ 886722 w 4806641"/>
              <a:gd name="connsiteY5" fmla="*/ 1891270 h 1891270"/>
              <a:gd name="connsiteX6" fmla="*/ 0 w 4806641"/>
              <a:gd name="connsiteY6" fmla="*/ 1004548 h 18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6641" h="1891270">
                <a:moveTo>
                  <a:pt x="0" y="1004548"/>
                </a:moveTo>
                <a:lnTo>
                  <a:pt x="0" y="886722"/>
                </a:lnTo>
                <a:cubicBezTo>
                  <a:pt x="0" y="396999"/>
                  <a:pt x="396999" y="0"/>
                  <a:pt x="886722" y="0"/>
                </a:cubicBezTo>
                <a:lnTo>
                  <a:pt x="4806641" y="0"/>
                </a:lnTo>
                <a:lnTo>
                  <a:pt x="4806641" y="1891270"/>
                </a:lnTo>
                <a:lnTo>
                  <a:pt x="886722" y="1891270"/>
                </a:lnTo>
                <a:cubicBezTo>
                  <a:pt x="396999" y="1891270"/>
                  <a:pt x="0" y="1494271"/>
                  <a:pt x="0" y="1004548"/>
                </a:cubicBezTo>
                <a:close/>
              </a:path>
            </a:pathLst>
          </a:cu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7989FCCF-3A67-4B44-9CC5-90450BB14A97}"/>
              </a:ext>
            </a:extLst>
          </p:cNvPr>
          <p:cNvSpPr/>
          <p:nvPr/>
        </p:nvSpPr>
        <p:spPr>
          <a:xfrm>
            <a:off x="413776" y="3205110"/>
            <a:ext cx="1685925" cy="369332"/>
          </a:xfrm>
          <a:prstGeom prst="triangle">
            <a:avLst/>
          </a:prstGeom>
          <a:gradFill flip="none" rotWithShape="1">
            <a:gsLst>
              <a:gs pos="17000">
                <a:schemeClr val="accent4"/>
              </a:gs>
              <a:gs pos="49000">
                <a:schemeClr val="bg1"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ECE419E-A070-4901-BA24-712DC01C8157}"/>
              </a:ext>
            </a:extLst>
          </p:cNvPr>
          <p:cNvGrpSpPr/>
          <p:nvPr/>
        </p:nvGrpSpPr>
        <p:grpSpPr>
          <a:xfrm>
            <a:off x="580102" y="3112195"/>
            <a:ext cx="826856" cy="159413"/>
            <a:chOff x="7249833" y="2603148"/>
            <a:chExt cx="826856" cy="159413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502F0AB-A7AB-4A7E-9467-31D8541C2DF1}"/>
                </a:ext>
              </a:extLst>
            </p:cNvPr>
            <p:cNvSpPr/>
            <p:nvPr/>
          </p:nvSpPr>
          <p:spPr>
            <a:xfrm>
              <a:off x="7249833" y="2603148"/>
              <a:ext cx="195264" cy="15941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071DE96-51CF-4D7B-AEFB-03A0E6DDAEBE}"/>
                </a:ext>
              </a:extLst>
            </p:cNvPr>
            <p:cNvSpPr/>
            <p:nvPr/>
          </p:nvSpPr>
          <p:spPr>
            <a:xfrm>
              <a:off x="7361005" y="2645904"/>
              <a:ext cx="715684" cy="7390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A73F4C7-F144-418A-9B5F-22B5FC212913}"/>
              </a:ext>
            </a:extLst>
          </p:cNvPr>
          <p:cNvGrpSpPr/>
          <p:nvPr/>
        </p:nvGrpSpPr>
        <p:grpSpPr>
          <a:xfrm>
            <a:off x="4388708" y="1977773"/>
            <a:ext cx="6726638" cy="1177178"/>
            <a:chOff x="4388708" y="1977773"/>
            <a:chExt cx="6726638" cy="11771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CC73FB-B58C-44E1-BDC6-400E619D056F}"/>
                </a:ext>
              </a:extLst>
            </p:cNvPr>
            <p:cNvSpPr txBox="1"/>
            <p:nvPr/>
          </p:nvSpPr>
          <p:spPr>
            <a:xfrm>
              <a:off x="4388708" y="1977773"/>
              <a:ext cx="6278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Linear acceleration sensor</a:t>
              </a:r>
              <a:endPara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E0D51D-514E-4E78-A00A-A7F6530C9D7A}"/>
                    </a:ext>
                  </a:extLst>
                </p:cNvPr>
                <p:cNvSpPr txBox="1"/>
                <p:nvPr/>
              </p:nvSpPr>
              <p:spPr>
                <a:xfrm>
                  <a:off x="6747704" y="2847174"/>
                  <a:ext cx="387441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𝐴𝑐𝑐𝑒𝑙𝑟𝑎𝑡𝑖𝑜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𝑆𝑝𝑒𝑒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𝑃𝑜𝑠𝑖𝑡𝑖𝑜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1E0D51D-514E-4E78-A00A-A7F6530C9D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7704" y="2847174"/>
                  <a:ext cx="3874417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32D3D21-5122-44B1-8F3E-2A61192B3E34}"/>
                </a:ext>
              </a:extLst>
            </p:cNvPr>
            <p:cNvSpPr txBox="1"/>
            <p:nvPr/>
          </p:nvSpPr>
          <p:spPr>
            <a:xfrm>
              <a:off x="4837095" y="2429688"/>
              <a:ext cx="6278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“Derive relative position via dead reckoning(?)”</a:t>
              </a:r>
              <a:endPara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256C75A-E9F3-4281-B207-33CF6ADA1F5C}"/>
              </a:ext>
            </a:extLst>
          </p:cNvPr>
          <p:cNvGrpSpPr/>
          <p:nvPr/>
        </p:nvGrpSpPr>
        <p:grpSpPr>
          <a:xfrm>
            <a:off x="4388708" y="3890869"/>
            <a:ext cx="6726638" cy="852025"/>
            <a:chOff x="3596116" y="4357160"/>
            <a:chExt cx="6726638" cy="85202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6C13DEB-8DD9-44C8-A27F-5D7FA1B9CA22}"/>
                </a:ext>
              </a:extLst>
            </p:cNvPr>
            <p:cNvSpPr txBox="1"/>
            <p:nvPr/>
          </p:nvSpPr>
          <p:spPr>
            <a:xfrm>
              <a:off x="3596116" y="4357160"/>
              <a:ext cx="6278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+ Light sensor </a:t>
              </a:r>
              <a:endParaRPr lang="ko-KR" altLang="en-US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727D639-531E-4CD3-9BE0-C39A2DCB12C4}"/>
                </a:ext>
              </a:extLst>
            </p:cNvPr>
            <p:cNvSpPr txBox="1"/>
            <p:nvPr/>
          </p:nvSpPr>
          <p:spPr>
            <a:xfrm>
              <a:off x="4044503" y="4809075"/>
              <a:ext cx="62782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“Different height, different lighting environment”</a:t>
              </a:r>
              <a:endPara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134A8B3-2B23-45E7-B733-591965FC9A8A}"/>
              </a:ext>
            </a:extLst>
          </p:cNvPr>
          <p:cNvSpPr txBox="1"/>
          <p:nvPr/>
        </p:nvSpPr>
        <p:spPr>
          <a:xfrm>
            <a:off x="4388708" y="4898097"/>
            <a:ext cx="6278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+ Proximity sensor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9ABF4B4-02BC-4362-ADB1-0630E7C11D6D}"/>
              </a:ext>
            </a:extLst>
          </p:cNvPr>
          <p:cNvGrpSpPr/>
          <p:nvPr/>
        </p:nvGrpSpPr>
        <p:grpSpPr>
          <a:xfrm>
            <a:off x="4388708" y="1991289"/>
            <a:ext cx="7953304" cy="1792949"/>
            <a:chOff x="3596116" y="1977773"/>
            <a:chExt cx="7953304" cy="1792949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7A62788-1FF1-4422-8E84-3E8CBD3A3946}"/>
                </a:ext>
              </a:extLst>
            </p:cNvPr>
            <p:cNvSpPr/>
            <p:nvPr/>
          </p:nvSpPr>
          <p:spPr>
            <a:xfrm>
              <a:off x="3596116" y="1977773"/>
              <a:ext cx="7452884" cy="179294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2892DD-E6FF-47DE-A489-8FCB42E32B3E}"/>
                </a:ext>
              </a:extLst>
            </p:cNvPr>
            <p:cNvSpPr txBox="1"/>
            <p:nvPr/>
          </p:nvSpPr>
          <p:spPr>
            <a:xfrm>
              <a:off x="4849723" y="3276824"/>
              <a:ext cx="6699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Double integration of error + too small range of motion</a:t>
              </a:r>
              <a:endParaRPr lang="ko-KR" altLang="en-US" sz="20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7D18202-EF92-4266-8CC8-CB2DFEA96B8B}"/>
                </a:ext>
              </a:extLst>
            </p:cNvPr>
            <p:cNvSpPr txBox="1"/>
            <p:nvPr/>
          </p:nvSpPr>
          <p:spPr>
            <a:xfrm>
              <a:off x="3868934" y="2912140"/>
              <a:ext cx="6699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FF0000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I tested. It failed.</a:t>
              </a:r>
              <a:endParaRPr lang="ko-KR" altLang="en-US" sz="20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BD44ED4F-E64B-4EAD-94D3-1DDDFCB5E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8" y="1259612"/>
            <a:ext cx="3024026" cy="53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7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2.91667E-6 -0.156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" grpId="0"/>
      <p:bldP spid="15" grpId="0" animBg="1"/>
      <p:bldP spid="18" grpId="0" animBg="1"/>
      <p:bldP spid="19" grpId="0" animBg="1"/>
      <p:bldP spid="45" grpId="0" animBg="1"/>
      <p:bldP spid="48" grpId="0" animBg="1"/>
      <p:bldP spid="7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1A2A7A49-C253-424F-8FA5-EC94A02D8C14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9F7DD-26AA-49FA-B9D8-0F694FC47E54}"/>
              </a:ext>
            </a:extLst>
          </p:cNvPr>
          <p:cNvSpPr txBox="1"/>
          <p:nvPr/>
        </p:nvSpPr>
        <p:spPr>
          <a:xfrm>
            <a:off x="413776" y="366629"/>
            <a:ext cx="580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Workout Evaluation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0D2785A4-4AC0-48C4-B26B-6C4E6B14B4CD}"/>
              </a:ext>
            </a:extLst>
          </p:cNvPr>
          <p:cNvGrpSpPr/>
          <p:nvPr/>
        </p:nvGrpSpPr>
        <p:grpSpPr>
          <a:xfrm>
            <a:off x="413776" y="1602610"/>
            <a:ext cx="11439460" cy="2293157"/>
            <a:chOff x="413776" y="1602610"/>
            <a:chExt cx="11439460" cy="2293157"/>
          </a:xfrm>
        </p:grpSpPr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5263A18B-1549-4AA9-88EB-4F843BA3B9F3}"/>
                </a:ext>
              </a:extLst>
            </p:cNvPr>
            <p:cNvGrpSpPr/>
            <p:nvPr/>
          </p:nvGrpSpPr>
          <p:grpSpPr>
            <a:xfrm>
              <a:off x="413776" y="1677812"/>
              <a:ext cx="6250881" cy="2217955"/>
              <a:chOff x="2917590" y="1494144"/>
              <a:chExt cx="6250881" cy="2217955"/>
            </a:xfrm>
          </p:grpSpPr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006A92E0-3CEA-476D-9BED-2A693C6D56C1}"/>
                  </a:ext>
                </a:extLst>
              </p:cNvPr>
              <p:cNvSpPr/>
              <p:nvPr/>
            </p:nvSpPr>
            <p:spPr>
              <a:xfrm>
                <a:off x="4869849" y="1494144"/>
                <a:ext cx="4298622" cy="3864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3FBDF6AA-165E-439B-B5D9-954D6351F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9850" y="1880642"/>
                <a:ext cx="4298621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46" name="그룹 145">
                <a:extLst>
                  <a:ext uri="{FF2B5EF4-FFF2-40B4-BE49-F238E27FC236}">
                    <a16:creationId xmlns:a16="http://schemas.microsoft.com/office/drawing/2014/main" id="{E914D5D4-5066-4275-936C-3654905774E5}"/>
                  </a:ext>
                </a:extLst>
              </p:cNvPr>
              <p:cNvGrpSpPr/>
              <p:nvPr/>
            </p:nvGrpSpPr>
            <p:grpSpPr>
              <a:xfrm>
                <a:off x="4869850" y="1680991"/>
                <a:ext cx="2363866" cy="1387429"/>
                <a:chOff x="1263192" y="2488676"/>
                <a:chExt cx="5732806" cy="1451728"/>
              </a:xfrm>
            </p:grpSpPr>
            <p:cxnSp>
              <p:nvCxnSpPr>
                <p:cNvPr id="147" name="직선 연결선 146">
                  <a:extLst>
                    <a:ext uri="{FF2B5EF4-FFF2-40B4-BE49-F238E27FC236}">
                      <a16:creationId xmlns:a16="http://schemas.microsoft.com/office/drawing/2014/main" id="{79167618-B453-4532-8B3A-7AB7D0FB353A}"/>
                    </a:ext>
                  </a:extLst>
                </p:cNvPr>
                <p:cNvCxnSpPr/>
                <p:nvPr/>
              </p:nvCxnSpPr>
              <p:spPr>
                <a:xfrm>
                  <a:off x="1263192" y="3940404"/>
                  <a:ext cx="75414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CA60D54E-C51D-475A-BACB-6F8EE015C6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17336" y="2488676"/>
                  <a:ext cx="49019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EF42F8A5-0972-4795-ABD4-C9E1F819B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7336" y="2488676"/>
                  <a:ext cx="0" cy="145172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2EC4FAC1-222F-4AEC-9E78-1844F4AF3A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07530" y="2488676"/>
                  <a:ext cx="0" cy="145172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24202073-4C8A-4316-9C59-1289145A37F4}"/>
                    </a:ext>
                  </a:extLst>
                </p:cNvPr>
                <p:cNvCxnSpPr/>
                <p:nvPr/>
              </p:nvCxnSpPr>
              <p:spPr>
                <a:xfrm>
                  <a:off x="2507530" y="3940404"/>
                  <a:ext cx="75414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83AC5020-1E16-4DB9-89D8-5F798DD52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61674" y="2488676"/>
                  <a:ext cx="49019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직선 연결선 152">
                  <a:extLst>
                    <a:ext uri="{FF2B5EF4-FFF2-40B4-BE49-F238E27FC236}">
                      <a16:creationId xmlns:a16="http://schemas.microsoft.com/office/drawing/2014/main" id="{89D95074-84C1-422F-A39C-27E27E245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1674" y="2488676"/>
                  <a:ext cx="0" cy="145172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직선 연결선 153">
                  <a:extLst>
                    <a:ext uri="{FF2B5EF4-FFF2-40B4-BE49-F238E27FC236}">
                      <a16:creationId xmlns:a16="http://schemas.microsoft.com/office/drawing/2014/main" id="{47841B77-777B-4CBE-959D-51DA324A69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51868" y="2488676"/>
                  <a:ext cx="0" cy="145172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AAB4DB75-E6D5-4A2A-B714-0DAD68155796}"/>
                    </a:ext>
                  </a:extLst>
                </p:cNvPr>
                <p:cNvCxnSpPr/>
                <p:nvPr/>
              </p:nvCxnSpPr>
              <p:spPr>
                <a:xfrm>
                  <a:off x="3751868" y="3940404"/>
                  <a:ext cx="75414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직선 연결선 155">
                  <a:extLst>
                    <a:ext uri="{FF2B5EF4-FFF2-40B4-BE49-F238E27FC236}">
                      <a16:creationId xmlns:a16="http://schemas.microsoft.com/office/drawing/2014/main" id="{0D95481B-4367-4D79-A18A-3C903160D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07322" y="2488676"/>
                  <a:ext cx="49019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직선 연결선 156">
                  <a:extLst>
                    <a:ext uri="{FF2B5EF4-FFF2-40B4-BE49-F238E27FC236}">
                      <a16:creationId xmlns:a16="http://schemas.microsoft.com/office/drawing/2014/main" id="{DEA4BC28-1AE1-432A-958A-123D9342B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07322" y="2488676"/>
                  <a:ext cx="0" cy="145172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20B1C58F-2FBC-4FBF-A259-4CCA7B39D6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97516" y="2488676"/>
                  <a:ext cx="0" cy="145172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직선 연결선 158">
                  <a:extLst>
                    <a:ext uri="{FF2B5EF4-FFF2-40B4-BE49-F238E27FC236}">
                      <a16:creationId xmlns:a16="http://schemas.microsoft.com/office/drawing/2014/main" id="{DCD63119-4B3D-4756-B3AB-893834E616FA}"/>
                    </a:ext>
                  </a:extLst>
                </p:cNvPr>
                <p:cNvCxnSpPr/>
                <p:nvPr/>
              </p:nvCxnSpPr>
              <p:spPr>
                <a:xfrm>
                  <a:off x="4997516" y="3940404"/>
                  <a:ext cx="75414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직선 연결선 159">
                  <a:extLst>
                    <a:ext uri="{FF2B5EF4-FFF2-40B4-BE49-F238E27FC236}">
                      <a16:creationId xmlns:a16="http://schemas.microsoft.com/office/drawing/2014/main" id="{71DB194B-DDB0-4D50-9238-D154E41342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51660" y="2488676"/>
                  <a:ext cx="49019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F4BCBD9C-0BBE-4B7B-AB29-69C3A211FC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51660" y="2488676"/>
                  <a:ext cx="0" cy="145172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직선 연결선 161">
                  <a:extLst>
                    <a:ext uri="{FF2B5EF4-FFF2-40B4-BE49-F238E27FC236}">
                      <a16:creationId xmlns:a16="http://schemas.microsoft.com/office/drawing/2014/main" id="{A3C46C71-3AE1-4F6C-BDBC-CFF1C1BCFB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41854" y="2488676"/>
                  <a:ext cx="0" cy="145172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직선 연결선 162">
                  <a:extLst>
                    <a:ext uri="{FF2B5EF4-FFF2-40B4-BE49-F238E27FC236}">
                      <a16:creationId xmlns:a16="http://schemas.microsoft.com/office/drawing/2014/main" id="{4FFB4418-EE2C-44A4-9978-7B61A97AB5D7}"/>
                    </a:ext>
                  </a:extLst>
                </p:cNvPr>
                <p:cNvCxnSpPr/>
                <p:nvPr/>
              </p:nvCxnSpPr>
              <p:spPr>
                <a:xfrm>
                  <a:off x="6241854" y="3940404"/>
                  <a:ext cx="754144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DA4D9016-5811-47E7-A6D8-7261010E001F}"/>
                  </a:ext>
                </a:extLst>
              </p:cNvPr>
              <p:cNvCxnSpPr/>
              <p:nvPr/>
            </p:nvCxnSpPr>
            <p:spPr>
              <a:xfrm>
                <a:off x="7143637" y="3068420"/>
                <a:ext cx="34020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79B76896-E5B4-42FD-9216-D62FD615D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3846" y="1680991"/>
                <a:ext cx="22113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>
                <a:extLst>
                  <a:ext uri="{FF2B5EF4-FFF2-40B4-BE49-F238E27FC236}">
                    <a16:creationId xmlns:a16="http://schemas.microsoft.com/office/drawing/2014/main" id="{17157964-61FD-40D6-88C5-90D7B96886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83846" y="1680991"/>
                <a:ext cx="0" cy="138742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6F784094-1297-4116-9343-E6E5204E8F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4982" y="1680991"/>
                <a:ext cx="0" cy="138742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8126A6FA-FE54-453F-8B21-6043B16B7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4982" y="3068420"/>
                <a:ext cx="86090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55478A63-B382-4839-90AE-E76A707717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5891" y="1680991"/>
                <a:ext cx="22113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3484FCDC-1E97-4672-B059-393A54ACF9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65891" y="1680991"/>
                <a:ext cx="0" cy="138742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E292C78B-75D1-4465-901A-D683727A95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87027" y="1680991"/>
                <a:ext cx="0" cy="138742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3C99690A-A0D1-4427-B426-20F71AA96AE0}"/>
                  </a:ext>
                </a:extLst>
              </p:cNvPr>
              <p:cNvCxnSpPr/>
              <p:nvPr/>
            </p:nvCxnSpPr>
            <p:spPr>
              <a:xfrm>
                <a:off x="8787027" y="3068420"/>
                <a:ext cx="34020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824E71C6-D824-4027-8549-3272B258C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3529" y="3290727"/>
                <a:ext cx="4235385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87" name="직선 화살표 연결선 186">
                <a:extLst>
                  <a:ext uri="{FF2B5EF4-FFF2-40B4-BE49-F238E27FC236}">
                    <a16:creationId xmlns:a16="http://schemas.microsoft.com/office/drawing/2014/main" id="{38F0D3FF-C80E-4090-8DF2-C526868C5E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83529" y="1494144"/>
                <a:ext cx="0" cy="1796583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2996BA73-CE84-4822-A6EA-6A99332B6310}"/>
                  </a:ext>
                </a:extLst>
              </p:cNvPr>
              <p:cNvSpPr txBox="1"/>
              <p:nvPr/>
            </p:nvSpPr>
            <p:spPr>
              <a:xfrm>
                <a:off x="6390465" y="3311989"/>
                <a:ext cx="86244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Time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53011114-3477-490B-92C0-1B72B76F2E30}"/>
                  </a:ext>
                </a:extLst>
              </p:cNvPr>
              <p:cNvSpPr txBox="1"/>
              <p:nvPr/>
            </p:nvSpPr>
            <p:spPr>
              <a:xfrm>
                <a:off x="3320040" y="2469931"/>
                <a:ext cx="14317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Elevation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D4EFFBE9-F6C6-46F5-8A2C-AED14DF34790}"/>
                  </a:ext>
                </a:extLst>
              </p:cNvPr>
              <p:cNvSpPr txBox="1"/>
              <p:nvPr/>
            </p:nvSpPr>
            <p:spPr>
              <a:xfrm>
                <a:off x="2917590" y="1649134"/>
                <a:ext cx="20406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>
                        <a:lumMod val="6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Minimum </a:t>
                </a:r>
                <a:r>
                  <a:rPr lang="en-US" altLang="ko-KR" sz="2000" dirty="0" err="1">
                    <a:solidFill>
                      <a:schemeClr val="bg1">
                        <a:lumMod val="65000"/>
                      </a:schemeClr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RoM</a:t>
                </a:r>
                <a:endParaRPr lang="ko-KR" altLang="en-US" sz="2000" dirty="0">
                  <a:solidFill>
                    <a:schemeClr val="bg1">
                      <a:lumMod val="65000"/>
                    </a:schemeClr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6528F410-BF76-4952-9A25-7EA45953B66C}"/>
                </a:ext>
              </a:extLst>
            </p:cNvPr>
            <p:cNvSpPr txBox="1"/>
            <p:nvPr/>
          </p:nvSpPr>
          <p:spPr>
            <a:xfrm>
              <a:off x="7019411" y="1602610"/>
              <a:ext cx="30305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Ideal timestamp</a:t>
              </a:r>
              <a:endParaRPr lang="ko-KR" altLang="en-US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571A7BC-4DEE-4E70-AE33-E0418E778DD6}"/>
                </a:ext>
              </a:extLst>
            </p:cNvPr>
            <p:cNvSpPr txBox="1"/>
            <p:nvPr/>
          </p:nvSpPr>
          <p:spPr>
            <a:xfrm>
              <a:off x="6985453" y="2121649"/>
              <a:ext cx="486778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Regular and sufficient </a:t>
              </a:r>
              <a:r>
                <a:rPr lang="en-US" altLang="ko-KR" sz="24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RoM</a:t>
              </a:r>
              <a:endPara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Desirable pace</a:t>
              </a:r>
            </a:p>
            <a:p>
              <a:pPr lvl="1" algn="r"/>
              <a:b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</a:b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* </a:t>
              </a:r>
              <a:r>
                <a:rPr lang="en-US" altLang="ko-KR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RoM</a:t>
              </a: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and pace can be calibrated</a:t>
              </a:r>
              <a:endPara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1216B292-5C87-4DBC-86C3-4C16E6C90D63}"/>
              </a:ext>
            </a:extLst>
          </p:cNvPr>
          <p:cNvGrpSpPr/>
          <p:nvPr/>
        </p:nvGrpSpPr>
        <p:grpSpPr>
          <a:xfrm>
            <a:off x="450018" y="4393050"/>
            <a:ext cx="6365755" cy="1574276"/>
            <a:chOff x="653656" y="4393050"/>
            <a:chExt cx="6365755" cy="1574276"/>
          </a:xfrm>
        </p:grpSpPr>
        <p:grpSp>
          <p:nvGrpSpPr>
            <p:cNvPr id="276" name="그룹 275">
              <a:extLst>
                <a:ext uri="{FF2B5EF4-FFF2-40B4-BE49-F238E27FC236}">
                  <a16:creationId xmlns:a16="http://schemas.microsoft.com/office/drawing/2014/main" id="{A245043A-12F8-49BD-B7EC-B0ACAAC9A70F}"/>
                </a:ext>
              </a:extLst>
            </p:cNvPr>
            <p:cNvGrpSpPr/>
            <p:nvPr/>
          </p:nvGrpSpPr>
          <p:grpSpPr>
            <a:xfrm>
              <a:off x="653656" y="4393050"/>
              <a:ext cx="3155691" cy="1574276"/>
              <a:chOff x="3091849" y="4111524"/>
              <a:chExt cx="4298622" cy="1574276"/>
            </a:xfrm>
          </p:grpSpPr>
          <p:sp>
            <p:nvSpPr>
              <p:cNvPr id="277" name="직사각형 276">
                <a:extLst>
                  <a:ext uri="{FF2B5EF4-FFF2-40B4-BE49-F238E27FC236}">
                    <a16:creationId xmlns:a16="http://schemas.microsoft.com/office/drawing/2014/main" id="{B7C9930A-4961-42BC-A8F1-38B809567472}"/>
                  </a:ext>
                </a:extLst>
              </p:cNvPr>
              <p:cNvSpPr/>
              <p:nvPr/>
            </p:nvSpPr>
            <p:spPr>
              <a:xfrm>
                <a:off x="3091849" y="4111524"/>
                <a:ext cx="4298622" cy="3864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8" name="직선 연결선 277">
                <a:extLst>
                  <a:ext uri="{FF2B5EF4-FFF2-40B4-BE49-F238E27FC236}">
                    <a16:creationId xmlns:a16="http://schemas.microsoft.com/office/drawing/2014/main" id="{074103DD-03B1-4483-9DB2-681B379128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91850" y="4498022"/>
                <a:ext cx="4298621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id="{EBCADBFB-36AE-41DF-81EA-A02C30D87C75}"/>
                  </a:ext>
                </a:extLst>
              </p:cNvPr>
              <p:cNvGrpSpPr/>
              <p:nvPr/>
            </p:nvGrpSpPr>
            <p:grpSpPr>
              <a:xfrm>
                <a:off x="3091850" y="4298371"/>
                <a:ext cx="4298621" cy="1387429"/>
                <a:chOff x="3091850" y="4298371"/>
                <a:chExt cx="4112395" cy="1387429"/>
              </a:xfrm>
            </p:grpSpPr>
            <p:grpSp>
              <p:nvGrpSpPr>
                <p:cNvPr id="280" name="그룹 279">
                  <a:extLst>
                    <a:ext uri="{FF2B5EF4-FFF2-40B4-BE49-F238E27FC236}">
                      <a16:creationId xmlns:a16="http://schemas.microsoft.com/office/drawing/2014/main" id="{C162E3AD-554D-4DF8-B831-F738DC2857D2}"/>
                    </a:ext>
                  </a:extLst>
                </p:cNvPr>
                <p:cNvGrpSpPr/>
                <p:nvPr/>
              </p:nvGrpSpPr>
              <p:grpSpPr>
                <a:xfrm>
                  <a:off x="3091850" y="4298371"/>
                  <a:ext cx="2679554" cy="1387429"/>
                  <a:chOff x="5420630" y="4264549"/>
                  <a:chExt cx="4298622" cy="1063078"/>
                </a:xfrm>
              </p:grpSpPr>
              <p:grpSp>
                <p:nvGrpSpPr>
                  <p:cNvPr id="298" name="그룹 297">
                    <a:extLst>
                      <a:ext uri="{FF2B5EF4-FFF2-40B4-BE49-F238E27FC236}">
                        <a16:creationId xmlns:a16="http://schemas.microsoft.com/office/drawing/2014/main" id="{6F810D63-F124-459F-8F1A-9B0116DC5A02}"/>
                      </a:ext>
                    </a:extLst>
                  </p:cNvPr>
                  <p:cNvGrpSpPr/>
                  <p:nvPr/>
                </p:nvGrpSpPr>
                <p:grpSpPr>
                  <a:xfrm>
                    <a:off x="5420630" y="4264549"/>
                    <a:ext cx="2586180" cy="1063078"/>
                    <a:chOff x="1263192" y="2488676"/>
                    <a:chExt cx="5732806" cy="1451728"/>
                  </a:xfrm>
                </p:grpSpPr>
                <p:cxnSp>
                  <p:nvCxnSpPr>
                    <p:cNvPr id="312" name="직선 연결선 311">
                      <a:extLst>
                        <a:ext uri="{FF2B5EF4-FFF2-40B4-BE49-F238E27FC236}">
                          <a16:creationId xmlns:a16="http://schemas.microsoft.com/office/drawing/2014/main" id="{C44620CA-4C37-4B73-BCC2-807035B4A3B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263192" y="3940404"/>
                      <a:ext cx="754144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3" name="직선 연결선 312">
                      <a:extLst>
                        <a:ext uri="{FF2B5EF4-FFF2-40B4-BE49-F238E27FC236}">
                          <a16:creationId xmlns:a16="http://schemas.microsoft.com/office/drawing/2014/main" id="{E365B7B1-7809-4315-961A-D2918AC07D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17336" y="2488676"/>
                      <a:ext cx="490194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4" name="직선 연결선 313">
                      <a:extLst>
                        <a:ext uri="{FF2B5EF4-FFF2-40B4-BE49-F238E27FC236}">
                          <a16:creationId xmlns:a16="http://schemas.microsoft.com/office/drawing/2014/main" id="{11F0B512-DBD8-4009-9B64-7670D7934F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017336" y="2488676"/>
                      <a:ext cx="0" cy="1451726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5" name="직선 연결선 314">
                      <a:extLst>
                        <a:ext uri="{FF2B5EF4-FFF2-40B4-BE49-F238E27FC236}">
                          <a16:creationId xmlns:a16="http://schemas.microsoft.com/office/drawing/2014/main" id="{52F4F789-A21D-4D46-9CA3-B91D1D8682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507530" y="2488676"/>
                      <a:ext cx="0" cy="1451726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6" name="직선 연결선 315">
                      <a:extLst>
                        <a:ext uri="{FF2B5EF4-FFF2-40B4-BE49-F238E27FC236}">
                          <a16:creationId xmlns:a16="http://schemas.microsoft.com/office/drawing/2014/main" id="{7EC0BD58-EC22-4E61-91E2-AA65616A09C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507530" y="3940404"/>
                      <a:ext cx="754144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" name="직선 연결선 316">
                      <a:extLst>
                        <a:ext uri="{FF2B5EF4-FFF2-40B4-BE49-F238E27FC236}">
                          <a16:creationId xmlns:a16="http://schemas.microsoft.com/office/drawing/2014/main" id="{3A468038-AC3E-40FD-91AB-351DD6E54B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61674" y="2488676"/>
                      <a:ext cx="490194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" name="직선 연결선 317">
                      <a:extLst>
                        <a:ext uri="{FF2B5EF4-FFF2-40B4-BE49-F238E27FC236}">
                          <a16:creationId xmlns:a16="http://schemas.microsoft.com/office/drawing/2014/main" id="{D25CC20B-3C51-49F4-B330-7C320E7163B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261674" y="2488676"/>
                      <a:ext cx="0" cy="1451726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9" name="직선 연결선 318">
                      <a:extLst>
                        <a:ext uri="{FF2B5EF4-FFF2-40B4-BE49-F238E27FC236}">
                          <a16:creationId xmlns:a16="http://schemas.microsoft.com/office/drawing/2014/main" id="{CB229B60-7284-40CB-9168-5CAFE6E7F13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751868" y="2488676"/>
                      <a:ext cx="0" cy="1451726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0" name="직선 연결선 319">
                      <a:extLst>
                        <a:ext uri="{FF2B5EF4-FFF2-40B4-BE49-F238E27FC236}">
                          <a16:creationId xmlns:a16="http://schemas.microsoft.com/office/drawing/2014/main" id="{8AE6053B-DAC8-4BE6-BDA3-E13CADCC780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751868" y="3940404"/>
                      <a:ext cx="754144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1" name="직선 연결선 320">
                      <a:extLst>
                        <a:ext uri="{FF2B5EF4-FFF2-40B4-BE49-F238E27FC236}">
                          <a16:creationId xmlns:a16="http://schemas.microsoft.com/office/drawing/2014/main" id="{D443032D-0E2B-4CD2-BB9A-282DD72166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507322" y="2488676"/>
                      <a:ext cx="490194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2" name="직선 연결선 321">
                      <a:extLst>
                        <a:ext uri="{FF2B5EF4-FFF2-40B4-BE49-F238E27FC236}">
                          <a16:creationId xmlns:a16="http://schemas.microsoft.com/office/drawing/2014/main" id="{A6F0885C-E167-4AB1-958B-2A9E617708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507322" y="2488676"/>
                      <a:ext cx="0" cy="1451726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" name="직선 연결선 322">
                      <a:extLst>
                        <a:ext uri="{FF2B5EF4-FFF2-40B4-BE49-F238E27FC236}">
                          <a16:creationId xmlns:a16="http://schemas.microsoft.com/office/drawing/2014/main" id="{538A1CB3-5752-47E4-83B4-58C9FE864EB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997516" y="2488676"/>
                      <a:ext cx="0" cy="1451726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" name="직선 연결선 323">
                      <a:extLst>
                        <a:ext uri="{FF2B5EF4-FFF2-40B4-BE49-F238E27FC236}">
                          <a16:creationId xmlns:a16="http://schemas.microsoft.com/office/drawing/2014/main" id="{0487A69A-A4E3-4260-8B43-D3F4473C761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997516" y="3940404"/>
                      <a:ext cx="754144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" name="직선 연결선 324">
                      <a:extLst>
                        <a:ext uri="{FF2B5EF4-FFF2-40B4-BE49-F238E27FC236}">
                          <a16:creationId xmlns:a16="http://schemas.microsoft.com/office/drawing/2014/main" id="{8774695E-1D37-451B-A8A7-FB04EEE67B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751660" y="2488676"/>
                      <a:ext cx="490194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6" name="직선 연결선 325">
                      <a:extLst>
                        <a:ext uri="{FF2B5EF4-FFF2-40B4-BE49-F238E27FC236}">
                          <a16:creationId xmlns:a16="http://schemas.microsoft.com/office/drawing/2014/main" id="{5544F46B-089B-4324-8AF2-A3D21C2E11D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751660" y="2488676"/>
                      <a:ext cx="0" cy="1451726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7" name="직선 연결선 326">
                      <a:extLst>
                        <a:ext uri="{FF2B5EF4-FFF2-40B4-BE49-F238E27FC236}">
                          <a16:creationId xmlns:a16="http://schemas.microsoft.com/office/drawing/2014/main" id="{5FDD9CC7-BA99-4B9B-B564-24CEAB871B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241854" y="2488676"/>
                      <a:ext cx="0" cy="1451726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8" name="직선 연결선 327">
                      <a:extLst>
                        <a:ext uri="{FF2B5EF4-FFF2-40B4-BE49-F238E27FC236}">
                          <a16:creationId xmlns:a16="http://schemas.microsoft.com/office/drawing/2014/main" id="{AECEBE40-8197-470D-A4A8-0DCAEEA24BE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41854" y="3940404"/>
                      <a:ext cx="754144" cy="0"/>
                    </a:xfrm>
                    <a:prstGeom prst="line">
                      <a:avLst/>
                    </a:prstGeom>
                    <a:ln w="28575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99" name="직선 연결선 298">
                    <a:extLst>
                      <a:ext uri="{FF2B5EF4-FFF2-40B4-BE49-F238E27FC236}">
                        <a16:creationId xmlns:a16="http://schemas.microsoft.com/office/drawing/2014/main" id="{1C63E115-A6F5-4427-9462-39699635F67C}"/>
                      </a:ext>
                    </a:extLst>
                  </p:cNvPr>
                  <p:cNvCxnSpPr/>
                  <p:nvPr/>
                </p:nvCxnSpPr>
                <p:spPr>
                  <a:xfrm>
                    <a:off x="7694417" y="5327627"/>
                    <a:ext cx="340209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직선 연결선 299">
                    <a:extLst>
                      <a:ext uri="{FF2B5EF4-FFF2-40B4-BE49-F238E27FC236}">
                        <a16:creationId xmlns:a16="http://schemas.microsoft.com/office/drawing/2014/main" id="{7223DBD8-2AB2-4534-A762-12CFE1828C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34626" y="4264549"/>
                    <a:ext cx="221136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직선 연결선 300">
                    <a:extLst>
                      <a:ext uri="{FF2B5EF4-FFF2-40B4-BE49-F238E27FC236}">
                        <a16:creationId xmlns:a16="http://schemas.microsoft.com/office/drawing/2014/main" id="{4BDFDCFB-0DE5-4ADA-8990-40D78CF8A7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4626" y="4264549"/>
                    <a:ext cx="0" cy="1063077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직선 연결선 301">
                    <a:extLst>
                      <a:ext uri="{FF2B5EF4-FFF2-40B4-BE49-F238E27FC236}">
                        <a16:creationId xmlns:a16="http://schemas.microsoft.com/office/drawing/2014/main" id="{C61D329B-54DD-4FF0-8D1E-A1D1221B76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55762" y="4264549"/>
                    <a:ext cx="0" cy="1063077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직선 연결선 302">
                    <a:extLst>
                      <a:ext uri="{FF2B5EF4-FFF2-40B4-BE49-F238E27FC236}">
                        <a16:creationId xmlns:a16="http://schemas.microsoft.com/office/drawing/2014/main" id="{1B5A45C8-36C0-4686-A98D-2043BFFA709F}"/>
                      </a:ext>
                    </a:extLst>
                  </p:cNvPr>
                  <p:cNvCxnSpPr/>
                  <p:nvPr/>
                </p:nvCxnSpPr>
                <p:spPr>
                  <a:xfrm>
                    <a:off x="8255762" y="5327627"/>
                    <a:ext cx="340209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직선 연결선 303">
                    <a:extLst>
                      <a:ext uri="{FF2B5EF4-FFF2-40B4-BE49-F238E27FC236}">
                        <a16:creationId xmlns:a16="http://schemas.microsoft.com/office/drawing/2014/main" id="{08F72F0B-D961-4924-A915-43A5FAC85D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595971" y="4264549"/>
                    <a:ext cx="221136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직선 연결선 304">
                    <a:extLst>
                      <a:ext uri="{FF2B5EF4-FFF2-40B4-BE49-F238E27FC236}">
                        <a16:creationId xmlns:a16="http://schemas.microsoft.com/office/drawing/2014/main" id="{D6B18146-EBC5-4E85-AD46-BBE50AE06D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95971" y="4264549"/>
                    <a:ext cx="0" cy="1063077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6" name="직선 연결선 305">
                    <a:extLst>
                      <a:ext uri="{FF2B5EF4-FFF2-40B4-BE49-F238E27FC236}">
                        <a16:creationId xmlns:a16="http://schemas.microsoft.com/office/drawing/2014/main" id="{27FDFC60-2F33-4535-960E-F73D951088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17107" y="4264549"/>
                    <a:ext cx="0" cy="1063077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7" name="직선 연결선 306">
                    <a:extLst>
                      <a:ext uri="{FF2B5EF4-FFF2-40B4-BE49-F238E27FC236}">
                        <a16:creationId xmlns:a16="http://schemas.microsoft.com/office/drawing/2014/main" id="{C967613F-961D-4E5C-A1CA-5CFCB4B4A077}"/>
                      </a:ext>
                    </a:extLst>
                  </p:cNvPr>
                  <p:cNvCxnSpPr/>
                  <p:nvPr/>
                </p:nvCxnSpPr>
                <p:spPr>
                  <a:xfrm>
                    <a:off x="8817107" y="5327627"/>
                    <a:ext cx="340209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직선 연결선 307">
                    <a:extLst>
                      <a:ext uri="{FF2B5EF4-FFF2-40B4-BE49-F238E27FC236}">
                        <a16:creationId xmlns:a16="http://schemas.microsoft.com/office/drawing/2014/main" id="{00C75A59-CE46-43F9-8A1E-1D505881B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57907" y="4264549"/>
                    <a:ext cx="221136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직선 연결선 308">
                    <a:extLst>
                      <a:ext uri="{FF2B5EF4-FFF2-40B4-BE49-F238E27FC236}">
                        <a16:creationId xmlns:a16="http://schemas.microsoft.com/office/drawing/2014/main" id="{968FD3EC-A89E-4EEE-901B-5AC5EB32B4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57907" y="4264549"/>
                    <a:ext cx="0" cy="1063077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직선 연결선 309">
                    <a:extLst>
                      <a:ext uri="{FF2B5EF4-FFF2-40B4-BE49-F238E27FC236}">
                        <a16:creationId xmlns:a16="http://schemas.microsoft.com/office/drawing/2014/main" id="{FDDF16BD-52F4-472B-9A51-D61251A22C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379043" y="4264549"/>
                    <a:ext cx="0" cy="1063077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1" name="직선 연결선 310">
                    <a:extLst>
                      <a:ext uri="{FF2B5EF4-FFF2-40B4-BE49-F238E27FC236}">
                        <a16:creationId xmlns:a16="http://schemas.microsoft.com/office/drawing/2014/main" id="{3831CC74-745D-4D2D-87B1-0EDF5AC4B956}"/>
                      </a:ext>
                    </a:extLst>
                  </p:cNvPr>
                  <p:cNvCxnSpPr/>
                  <p:nvPr/>
                </p:nvCxnSpPr>
                <p:spPr>
                  <a:xfrm>
                    <a:off x="9379043" y="5327627"/>
                    <a:ext cx="340209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81" name="직선 연결선 280">
                  <a:extLst>
                    <a:ext uri="{FF2B5EF4-FFF2-40B4-BE49-F238E27FC236}">
                      <a16:creationId xmlns:a16="http://schemas.microsoft.com/office/drawing/2014/main" id="{5FC6E975-ACA3-47B5-AECC-2AF89EAD04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6876" y="4298371"/>
                  <a:ext cx="13784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>
                  <a:extLst>
                    <a:ext uri="{FF2B5EF4-FFF2-40B4-BE49-F238E27FC236}">
                      <a16:creationId xmlns:a16="http://schemas.microsoft.com/office/drawing/2014/main" id="{07DC5EFB-3095-41CB-B844-0099858D0F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86876" y="4298371"/>
                  <a:ext cx="0" cy="138742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직선 연결선 282">
                  <a:extLst>
                    <a:ext uri="{FF2B5EF4-FFF2-40B4-BE49-F238E27FC236}">
                      <a16:creationId xmlns:a16="http://schemas.microsoft.com/office/drawing/2014/main" id="{C4D3B304-7779-4EDC-905F-AB7860C85C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24721" y="4298371"/>
                  <a:ext cx="0" cy="138742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직선 연결선 283">
                  <a:extLst>
                    <a:ext uri="{FF2B5EF4-FFF2-40B4-BE49-F238E27FC236}">
                      <a16:creationId xmlns:a16="http://schemas.microsoft.com/office/drawing/2014/main" id="{3292E0A7-5729-44F8-BC9A-C9137537E6D2}"/>
                    </a:ext>
                  </a:extLst>
                </p:cNvPr>
                <p:cNvCxnSpPr/>
                <p:nvPr/>
              </p:nvCxnSpPr>
              <p:spPr>
                <a:xfrm>
                  <a:off x="5924721" y="5685800"/>
                  <a:ext cx="2120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직선 연결선 284">
                  <a:extLst>
                    <a:ext uri="{FF2B5EF4-FFF2-40B4-BE49-F238E27FC236}">
                      <a16:creationId xmlns:a16="http://schemas.microsoft.com/office/drawing/2014/main" id="{44BD0637-29D9-4173-8002-2DD256CB1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36791" y="4298371"/>
                  <a:ext cx="13784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>
                  <a:extLst>
                    <a:ext uri="{FF2B5EF4-FFF2-40B4-BE49-F238E27FC236}">
                      <a16:creationId xmlns:a16="http://schemas.microsoft.com/office/drawing/2014/main" id="{137295C4-45AF-4EEB-87CF-185E7081F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36791" y="4298371"/>
                  <a:ext cx="0" cy="138742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>
                  <a:extLst>
                    <a:ext uri="{FF2B5EF4-FFF2-40B4-BE49-F238E27FC236}">
                      <a16:creationId xmlns:a16="http://schemas.microsoft.com/office/drawing/2014/main" id="{6FF06F2D-89E0-4825-8004-FD4FE9957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74637" y="4298371"/>
                  <a:ext cx="0" cy="138742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직선 연결선 287">
                  <a:extLst>
                    <a:ext uri="{FF2B5EF4-FFF2-40B4-BE49-F238E27FC236}">
                      <a16:creationId xmlns:a16="http://schemas.microsoft.com/office/drawing/2014/main" id="{EC3923DB-462F-42EC-A4D6-166AC58012BD}"/>
                    </a:ext>
                  </a:extLst>
                </p:cNvPr>
                <p:cNvCxnSpPr/>
                <p:nvPr/>
              </p:nvCxnSpPr>
              <p:spPr>
                <a:xfrm>
                  <a:off x="6274637" y="5685800"/>
                  <a:ext cx="2120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직선 연결선 288">
                  <a:extLst>
                    <a:ext uri="{FF2B5EF4-FFF2-40B4-BE49-F238E27FC236}">
                      <a16:creationId xmlns:a16="http://schemas.microsoft.com/office/drawing/2014/main" id="{E221B428-B696-49A5-8725-B5FCAA7CA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87075" y="4298371"/>
                  <a:ext cx="13784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직선 연결선 289">
                  <a:extLst>
                    <a:ext uri="{FF2B5EF4-FFF2-40B4-BE49-F238E27FC236}">
                      <a16:creationId xmlns:a16="http://schemas.microsoft.com/office/drawing/2014/main" id="{102F325A-5D8E-49B3-9C25-1EFA777DF9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7075" y="4298371"/>
                  <a:ext cx="0" cy="138742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직선 연결선 290">
                  <a:extLst>
                    <a:ext uri="{FF2B5EF4-FFF2-40B4-BE49-F238E27FC236}">
                      <a16:creationId xmlns:a16="http://schemas.microsoft.com/office/drawing/2014/main" id="{E82E7A9D-842F-4324-A45B-69F7C6A404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4921" y="4298371"/>
                  <a:ext cx="0" cy="138742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직선 연결선 291">
                  <a:extLst>
                    <a:ext uri="{FF2B5EF4-FFF2-40B4-BE49-F238E27FC236}">
                      <a16:creationId xmlns:a16="http://schemas.microsoft.com/office/drawing/2014/main" id="{A74BBB5B-59DE-4B99-9CA9-33C354BF34DB}"/>
                    </a:ext>
                  </a:extLst>
                </p:cNvPr>
                <p:cNvCxnSpPr/>
                <p:nvPr/>
              </p:nvCxnSpPr>
              <p:spPr>
                <a:xfrm>
                  <a:off x="6624921" y="5685800"/>
                  <a:ext cx="2120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연결선 292">
                  <a:extLst>
                    <a:ext uri="{FF2B5EF4-FFF2-40B4-BE49-F238E27FC236}">
                      <a16:creationId xmlns:a16="http://schemas.microsoft.com/office/drawing/2014/main" id="{F0407D35-63CA-4220-B3D7-5A3164D97C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36991" y="4298371"/>
                  <a:ext cx="13784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 293">
                  <a:extLst>
                    <a:ext uri="{FF2B5EF4-FFF2-40B4-BE49-F238E27FC236}">
                      <a16:creationId xmlns:a16="http://schemas.microsoft.com/office/drawing/2014/main" id="{A609D298-DA68-47B6-A77D-DF012600F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36991" y="4298371"/>
                  <a:ext cx="0" cy="138742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직선 연결선 294">
                  <a:extLst>
                    <a:ext uri="{FF2B5EF4-FFF2-40B4-BE49-F238E27FC236}">
                      <a16:creationId xmlns:a16="http://schemas.microsoft.com/office/drawing/2014/main" id="{F3E4FE0E-6456-4AC8-9FA9-48E658D31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74836" y="4298371"/>
                  <a:ext cx="0" cy="138742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직선 연결선 295">
                  <a:extLst>
                    <a:ext uri="{FF2B5EF4-FFF2-40B4-BE49-F238E27FC236}">
                      <a16:creationId xmlns:a16="http://schemas.microsoft.com/office/drawing/2014/main" id="{396F3194-985D-4A50-800E-27E45E1AE3E5}"/>
                    </a:ext>
                  </a:extLst>
                </p:cNvPr>
                <p:cNvCxnSpPr/>
                <p:nvPr/>
              </p:nvCxnSpPr>
              <p:spPr>
                <a:xfrm>
                  <a:off x="6974836" y="5685800"/>
                  <a:ext cx="2120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>
                  <a:extLst>
                    <a:ext uri="{FF2B5EF4-FFF2-40B4-BE49-F238E27FC236}">
                      <a16:creationId xmlns:a16="http://schemas.microsoft.com/office/drawing/2014/main" id="{91BAACC8-DEB8-4894-9494-AA634BB1256C}"/>
                    </a:ext>
                  </a:extLst>
                </p:cNvPr>
                <p:cNvCxnSpPr/>
                <p:nvPr/>
              </p:nvCxnSpPr>
              <p:spPr>
                <a:xfrm>
                  <a:off x="6992175" y="5685800"/>
                  <a:ext cx="21207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12B92616-D1A4-4C84-AE40-BB2A13285621}"/>
                </a:ext>
              </a:extLst>
            </p:cNvPr>
            <p:cNvSpPr txBox="1"/>
            <p:nvPr/>
          </p:nvSpPr>
          <p:spPr>
            <a:xfrm>
              <a:off x="3988828" y="4393050"/>
              <a:ext cx="3030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Bad case #1.</a:t>
              </a:r>
              <a:endPara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D54EB115-53F4-4FC1-8282-A2478DCA5B17}"/>
                </a:ext>
              </a:extLst>
            </p:cNvPr>
            <p:cNvSpPr txBox="1"/>
            <p:nvPr/>
          </p:nvSpPr>
          <p:spPr>
            <a:xfrm>
              <a:off x="4099318" y="4888330"/>
              <a:ext cx="23571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Too fast pace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Maybe too light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sp>
        <p:nvSpPr>
          <p:cNvPr id="448" name="TextBox 447">
            <a:extLst>
              <a:ext uri="{FF2B5EF4-FFF2-40B4-BE49-F238E27FC236}">
                <a16:creationId xmlns:a16="http://schemas.microsoft.com/office/drawing/2014/main" id="{F2610CAE-BF4D-4354-B4C3-8A3BF6960370}"/>
              </a:ext>
            </a:extLst>
          </p:cNvPr>
          <p:cNvSpPr txBox="1"/>
          <p:nvPr/>
        </p:nvSpPr>
        <p:spPr>
          <a:xfrm>
            <a:off x="9657846" y="4384159"/>
            <a:ext cx="303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Bad case #2.</a:t>
            </a:r>
            <a:endParaRPr lang="ko-KR" altLang="en-US" b="1" dirty="0">
              <a:solidFill>
                <a:schemeClr val="accent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0F86A243-1181-407D-B99F-CA249A4C53B6}"/>
              </a:ext>
            </a:extLst>
          </p:cNvPr>
          <p:cNvSpPr txBox="1"/>
          <p:nvPr/>
        </p:nvSpPr>
        <p:spPr>
          <a:xfrm>
            <a:off x="9768336" y="4879439"/>
            <a:ext cx="2357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Too slow pace</a:t>
            </a: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Maybe too heavy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053" name="그룹 1052">
            <a:extLst>
              <a:ext uri="{FF2B5EF4-FFF2-40B4-BE49-F238E27FC236}">
                <a16:creationId xmlns:a16="http://schemas.microsoft.com/office/drawing/2014/main" id="{EFB792D3-AF1F-456E-8415-1D3E54BE7665}"/>
              </a:ext>
            </a:extLst>
          </p:cNvPr>
          <p:cNvGrpSpPr/>
          <p:nvPr/>
        </p:nvGrpSpPr>
        <p:grpSpPr>
          <a:xfrm>
            <a:off x="6322674" y="4384159"/>
            <a:ext cx="3177149" cy="1574276"/>
            <a:chOff x="6322674" y="4384159"/>
            <a:chExt cx="3177149" cy="1574276"/>
          </a:xfrm>
        </p:grpSpPr>
        <p:sp>
          <p:nvSpPr>
            <p:cNvPr id="450" name="직사각형 449">
              <a:extLst>
                <a:ext uri="{FF2B5EF4-FFF2-40B4-BE49-F238E27FC236}">
                  <a16:creationId xmlns:a16="http://schemas.microsoft.com/office/drawing/2014/main" id="{664EE664-CECA-430E-9E64-1CD515F035DB}"/>
                </a:ext>
              </a:extLst>
            </p:cNvPr>
            <p:cNvSpPr/>
            <p:nvPr/>
          </p:nvSpPr>
          <p:spPr>
            <a:xfrm>
              <a:off x="6322674" y="4384159"/>
              <a:ext cx="3155691" cy="38646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51" name="직선 연결선 450">
              <a:extLst>
                <a:ext uri="{FF2B5EF4-FFF2-40B4-BE49-F238E27FC236}">
                  <a16:creationId xmlns:a16="http://schemas.microsoft.com/office/drawing/2014/main" id="{C4CD0DBF-7C7D-427A-ACB1-4F76500A0EB7}"/>
                </a:ext>
              </a:extLst>
            </p:cNvPr>
            <p:cNvCxnSpPr>
              <a:cxnSpLocks/>
            </p:cNvCxnSpPr>
            <p:nvPr/>
          </p:nvCxnSpPr>
          <p:spPr>
            <a:xfrm>
              <a:off x="6322675" y="4770657"/>
              <a:ext cx="315569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052" name="그룹 1051">
              <a:extLst>
                <a:ext uri="{FF2B5EF4-FFF2-40B4-BE49-F238E27FC236}">
                  <a16:creationId xmlns:a16="http://schemas.microsoft.com/office/drawing/2014/main" id="{C9A1ACD2-9EF1-4D61-87CE-8E1F71903FE4}"/>
                </a:ext>
              </a:extLst>
            </p:cNvPr>
            <p:cNvGrpSpPr/>
            <p:nvPr/>
          </p:nvGrpSpPr>
          <p:grpSpPr>
            <a:xfrm>
              <a:off x="6322675" y="4571006"/>
              <a:ext cx="3177148" cy="1387429"/>
              <a:chOff x="6322675" y="4571006"/>
              <a:chExt cx="2450847" cy="1387429"/>
            </a:xfrm>
          </p:grpSpPr>
          <p:cxnSp>
            <p:nvCxnSpPr>
              <p:cNvPr id="485" name="직선 연결선 484">
                <a:extLst>
                  <a:ext uri="{FF2B5EF4-FFF2-40B4-BE49-F238E27FC236}">
                    <a16:creationId xmlns:a16="http://schemas.microsoft.com/office/drawing/2014/main" id="{0CC1805C-739E-4755-B030-3DC78DDC79FE}"/>
                  </a:ext>
                </a:extLst>
              </p:cNvPr>
              <p:cNvCxnSpPr/>
              <p:nvPr/>
            </p:nvCxnSpPr>
            <p:spPr>
              <a:xfrm>
                <a:off x="6322675" y="5958435"/>
                <a:ext cx="285426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6" name="직선 연결선 485">
                <a:extLst>
                  <a:ext uri="{FF2B5EF4-FFF2-40B4-BE49-F238E27FC236}">
                    <a16:creationId xmlns:a16="http://schemas.microsoft.com/office/drawing/2014/main" id="{E02BB650-B6F4-462C-9642-99AEE0986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08101" y="4571006"/>
                <a:ext cx="18552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직선 연결선 486">
                <a:extLst>
                  <a:ext uri="{FF2B5EF4-FFF2-40B4-BE49-F238E27FC236}">
                    <a16:creationId xmlns:a16="http://schemas.microsoft.com/office/drawing/2014/main" id="{EDB6EB15-C9A1-44F7-B585-E35BB50FF2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08101" y="4571006"/>
                <a:ext cx="0" cy="138742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8" name="직선 연결선 487">
                <a:extLst>
                  <a:ext uri="{FF2B5EF4-FFF2-40B4-BE49-F238E27FC236}">
                    <a16:creationId xmlns:a16="http://schemas.microsoft.com/office/drawing/2014/main" id="{23803B6E-9F87-47C3-BC1F-346A0380C9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93627" y="4571006"/>
                <a:ext cx="0" cy="138742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직선 연결선 488">
                <a:extLst>
                  <a:ext uri="{FF2B5EF4-FFF2-40B4-BE49-F238E27FC236}">
                    <a16:creationId xmlns:a16="http://schemas.microsoft.com/office/drawing/2014/main" id="{EA096CC4-DB70-4EE8-A73F-2F3021EA07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3627" y="5958435"/>
                <a:ext cx="50974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직선 연결선 489">
                <a:extLst>
                  <a:ext uri="{FF2B5EF4-FFF2-40B4-BE49-F238E27FC236}">
                    <a16:creationId xmlns:a16="http://schemas.microsoft.com/office/drawing/2014/main" id="{6715378E-9E9C-41BA-879A-257DD1AC3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2941" y="4571006"/>
                <a:ext cx="18552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직선 연결선 490">
                <a:extLst>
                  <a:ext uri="{FF2B5EF4-FFF2-40B4-BE49-F238E27FC236}">
                    <a16:creationId xmlns:a16="http://schemas.microsoft.com/office/drawing/2014/main" id="{E92AD524-B79F-4E34-A8D9-8E374B2B61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2941" y="4571006"/>
                <a:ext cx="0" cy="138742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직선 연결선 491">
                <a:extLst>
                  <a:ext uri="{FF2B5EF4-FFF2-40B4-BE49-F238E27FC236}">
                    <a16:creationId xmlns:a16="http://schemas.microsoft.com/office/drawing/2014/main" id="{0861DAC7-7401-44C2-A1E6-1E0D20A31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98469" y="4571006"/>
                <a:ext cx="0" cy="138742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4" name="직선 연결선 503">
                <a:extLst>
                  <a:ext uri="{FF2B5EF4-FFF2-40B4-BE49-F238E27FC236}">
                    <a16:creationId xmlns:a16="http://schemas.microsoft.com/office/drawing/2014/main" id="{515CB280-17C6-4A23-991D-70EED0DCB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8467" y="5958435"/>
                <a:ext cx="54952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5" name="직선 연결선 504">
                <a:extLst>
                  <a:ext uri="{FF2B5EF4-FFF2-40B4-BE49-F238E27FC236}">
                    <a16:creationId xmlns:a16="http://schemas.microsoft.com/office/drawing/2014/main" id="{8604C1B7-AB89-497E-B70A-ECAB4E00C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57564" y="4571006"/>
                <a:ext cx="185527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6" name="직선 연결선 505">
                <a:extLst>
                  <a:ext uri="{FF2B5EF4-FFF2-40B4-BE49-F238E27FC236}">
                    <a16:creationId xmlns:a16="http://schemas.microsoft.com/office/drawing/2014/main" id="{CD808558-D2A0-4A7C-B684-43DC55439A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57564" y="4571006"/>
                <a:ext cx="0" cy="138742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직선 연결선 506">
                <a:extLst>
                  <a:ext uri="{FF2B5EF4-FFF2-40B4-BE49-F238E27FC236}">
                    <a16:creationId xmlns:a16="http://schemas.microsoft.com/office/drawing/2014/main" id="{7DD9F388-F280-494A-9BCD-F8B5ADDBCB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3092" y="4571006"/>
                <a:ext cx="0" cy="138742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직선 연결선 507">
                <a:extLst>
                  <a:ext uri="{FF2B5EF4-FFF2-40B4-BE49-F238E27FC236}">
                    <a16:creationId xmlns:a16="http://schemas.microsoft.com/office/drawing/2014/main" id="{74605423-5C48-4917-9D4F-FE838D78D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3780" y="5958435"/>
                <a:ext cx="50974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4204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1A2A7A49-C253-424F-8FA5-EC94A02D8C14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9F7DD-26AA-49FA-B9D8-0F694FC47E54}"/>
              </a:ext>
            </a:extLst>
          </p:cNvPr>
          <p:cNvSpPr txBox="1"/>
          <p:nvPr/>
        </p:nvSpPr>
        <p:spPr>
          <a:xfrm>
            <a:off x="413776" y="366629"/>
            <a:ext cx="580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Workout Evaluation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DABFED-D1BC-4349-9840-73C456DA4A8E}"/>
              </a:ext>
            </a:extLst>
          </p:cNvPr>
          <p:cNvGrpSpPr/>
          <p:nvPr/>
        </p:nvGrpSpPr>
        <p:grpSpPr>
          <a:xfrm>
            <a:off x="2366035" y="1677812"/>
            <a:ext cx="4298622" cy="1574276"/>
            <a:chOff x="2366035" y="1677812"/>
            <a:chExt cx="4298622" cy="1574276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006A92E0-3CEA-476D-9BED-2A693C6D56C1}"/>
                </a:ext>
              </a:extLst>
            </p:cNvPr>
            <p:cNvSpPr/>
            <p:nvPr/>
          </p:nvSpPr>
          <p:spPr>
            <a:xfrm>
              <a:off x="2366035" y="1677812"/>
              <a:ext cx="4298622" cy="38646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3FBDF6AA-165E-439B-B5D9-954D6351FA72}"/>
                </a:ext>
              </a:extLst>
            </p:cNvPr>
            <p:cNvCxnSpPr>
              <a:cxnSpLocks/>
            </p:cNvCxnSpPr>
            <p:nvPr/>
          </p:nvCxnSpPr>
          <p:spPr>
            <a:xfrm>
              <a:off x="2366036" y="2064310"/>
              <a:ext cx="4298621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E914D5D4-5066-4275-936C-3654905774E5}"/>
                </a:ext>
              </a:extLst>
            </p:cNvPr>
            <p:cNvGrpSpPr/>
            <p:nvPr/>
          </p:nvGrpSpPr>
          <p:grpSpPr>
            <a:xfrm>
              <a:off x="2366036" y="1864659"/>
              <a:ext cx="2363866" cy="1387429"/>
              <a:chOff x="1263192" y="2488676"/>
              <a:chExt cx="5732806" cy="1451728"/>
            </a:xfrm>
          </p:grpSpPr>
          <p:cxnSp>
            <p:nvCxnSpPr>
              <p:cNvPr id="147" name="직선 연결선 146">
                <a:extLst>
                  <a:ext uri="{FF2B5EF4-FFF2-40B4-BE49-F238E27FC236}">
                    <a16:creationId xmlns:a16="http://schemas.microsoft.com/office/drawing/2014/main" id="{79167618-B453-4532-8B3A-7AB7D0FB353A}"/>
                  </a:ext>
                </a:extLst>
              </p:cNvPr>
              <p:cNvCxnSpPr/>
              <p:nvPr/>
            </p:nvCxnSpPr>
            <p:spPr>
              <a:xfrm>
                <a:off x="1263192" y="3940404"/>
                <a:ext cx="75414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>
                <a:extLst>
                  <a:ext uri="{FF2B5EF4-FFF2-40B4-BE49-F238E27FC236}">
                    <a16:creationId xmlns:a16="http://schemas.microsoft.com/office/drawing/2014/main" id="{CA60D54E-C51D-475A-BACB-6F8EE015C6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7336" y="2488676"/>
                <a:ext cx="49019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EF42F8A5-0972-4795-ABD4-C9E1F819B0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17336" y="2488676"/>
                <a:ext cx="0" cy="145172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2EC4FAC1-222F-4AEC-9E78-1844F4AF3A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7530" y="2488676"/>
                <a:ext cx="0" cy="145172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24202073-4C8A-4316-9C59-1289145A37F4}"/>
                  </a:ext>
                </a:extLst>
              </p:cNvPr>
              <p:cNvCxnSpPr/>
              <p:nvPr/>
            </p:nvCxnSpPr>
            <p:spPr>
              <a:xfrm>
                <a:off x="2507530" y="3940404"/>
                <a:ext cx="75414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83AC5020-1E16-4DB9-89D8-5F798DD52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61674" y="2488676"/>
                <a:ext cx="49019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>
                <a:extLst>
                  <a:ext uri="{FF2B5EF4-FFF2-40B4-BE49-F238E27FC236}">
                    <a16:creationId xmlns:a16="http://schemas.microsoft.com/office/drawing/2014/main" id="{89D95074-84C1-422F-A39C-27E27E2452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61674" y="2488676"/>
                <a:ext cx="0" cy="145172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>
                <a:extLst>
                  <a:ext uri="{FF2B5EF4-FFF2-40B4-BE49-F238E27FC236}">
                    <a16:creationId xmlns:a16="http://schemas.microsoft.com/office/drawing/2014/main" id="{47841B77-777B-4CBE-959D-51DA324A69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1868" y="2488676"/>
                <a:ext cx="0" cy="145172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>
                <a:extLst>
                  <a:ext uri="{FF2B5EF4-FFF2-40B4-BE49-F238E27FC236}">
                    <a16:creationId xmlns:a16="http://schemas.microsoft.com/office/drawing/2014/main" id="{AAB4DB75-E6D5-4A2A-B714-0DAD68155796}"/>
                  </a:ext>
                </a:extLst>
              </p:cNvPr>
              <p:cNvCxnSpPr/>
              <p:nvPr/>
            </p:nvCxnSpPr>
            <p:spPr>
              <a:xfrm>
                <a:off x="3751868" y="3940404"/>
                <a:ext cx="75414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>
                <a:extLst>
                  <a:ext uri="{FF2B5EF4-FFF2-40B4-BE49-F238E27FC236}">
                    <a16:creationId xmlns:a16="http://schemas.microsoft.com/office/drawing/2014/main" id="{0D95481B-4367-4D79-A18A-3C903160D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7322" y="2488676"/>
                <a:ext cx="49019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>
                <a:extLst>
                  <a:ext uri="{FF2B5EF4-FFF2-40B4-BE49-F238E27FC236}">
                    <a16:creationId xmlns:a16="http://schemas.microsoft.com/office/drawing/2014/main" id="{DEA4BC28-1AE1-432A-958A-123D9342BE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7322" y="2488676"/>
                <a:ext cx="0" cy="145172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>
                <a:extLst>
                  <a:ext uri="{FF2B5EF4-FFF2-40B4-BE49-F238E27FC236}">
                    <a16:creationId xmlns:a16="http://schemas.microsoft.com/office/drawing/2014/main" id="{20B1C58F-2FBC-4FBF-A259-4CCA7B39D6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97516" y="2488676"/>
                <a:ext cx="0" cy="145172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>
                <a:extLst>
                  <a:ext uri="{FF2B5EF4-FFF2-40B4-BE49-F238E27FC236}">
                    <a16:creationId xmlns:a16="http://schemas.microsoft.com/office/drawing/2014/main" id="{DCD63119-4B3D-4756-B3AB-893834E616FA}"/>
                  </a:ext>
                </a:extLst>
              </p:cNvPr>
              <p:cNvCxnSpPr/>
              <p:nvPr/>
            </p:nvCxnSpPr>
            <p:spPr>
              <a:xfrm>
                <a:off x="4997516" y="3940404"/>
                <a:ext cx="75414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71DB194B-DDB0-4D50-9238-D154E4134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1660" y="2488676"/>
                <a:ext cx="49019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F4BCBD9C-0BBE-4B7B-AB29-69C3A211FC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1660" y="2488676"/>
                <a:ext cx="0" cy="145172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>
                <a:extLst>
                  <a:ext uri="{FF2B5EF4-FFF2-40B4-BE49-F238E27FC236}">
                    <a16:creationId xmlns:a16="http://schemas.microsoft.com/office/drawing/2014/main" id="{A3C46C71-3AE1-4F6C-BDBC-CFF1C1BCFB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1854" y="2488676"/>
                <a:ext cx="0" cy="145172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 162">
                <a:extLst>
                  <a:ext uri="{FF2B5EF4-FFF2-40B4-BE49-F238E27FC236}">
                    <a16:creationId xmlns:a16="http://schemas.microsoft.com/office/drawing/2014/main" id="{4FFB4418-EE2C-44A4-9978-7B61A97AB5D7}"/>
                  </a:ext>
                </a:extLst>
              </p:cNvPr>
              <p:cNvCxnSpPr/>
              <p:nvPr/>
            </p:nvCxnSpPr>
            <p:spPr>
              <a:xfrm>
                <a:off x="6241854" y="3940404"/>
                <a:ext cx="75414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DA4D9016-5811-47E7-A6D8-7261010E001F}"/>
                </a:ext>
              </a:extLst>
            </p:cNvPr>
            <p:cNvCxnSpPr/>
            <p:nvPr/>
          </p:nvCxnSpPr>
          <p:spPr>
            <a:xfrm>
              <a:off x="4639823" y="3252088"/>
              <a:ext cx="34020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79B76896-E5B4-42FD-9216-D62FD615D7FA}"/>
                </a:ext>
              </a:extLst>
            </p:cNvPr>
            <p:cNvCxnSpPr>
              <a:cxnSpLocks/>
            </p:cNvCxnSpPr>
            <p:nvPr/>
          </p:nvCxnSpPr>
          <p:spPr>
            <a:xfrm>
              <a:off x="4980032" y="1864659"/>
              <a:ext cx="22113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17157964-61FD-40D6-88C5-90D7B9688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0032" y="1864659"/>
              <a:ext cx="0" cy="13874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6F784094-1297-4116-9343-E6E5204E8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168" y="1864659"/>
              <a:ext cx="0" cy="13874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8126A6FA-FE54-453F-8B21-6043B16B7AAD}"/>
                </a:ext>
              </a:extLst>
            </p:cNvPr>
            <p:cNvCxnSpPr>
              <a:cxnSpLocks/>
            </p:cNvCxnSpPr>
            <p:nvPr/>
          </p:nvCxnSpPr>
          <p:spPr>
            <a:xfrm>
              <a:off x="5201168" y="3252088"/>
              <a:ext cx="86090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55478A63-B382-4839-90AE-E76A70771771}"/>
                </a:ext>
              </a:extLst>
            </p:cNvPr>
            <p:cNvCxnSpPr>
              <a:cxnSpLocks/>
            </p:cNvCxnSpPr>
            <p:nvPr/>
          </p:nvCxnSpPr>
          <p:spPr>
            <a:xfrm>
              <a:off x="6062077" y="1864659"/>
              <a:ext cx="22113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3484FCDC-1E97-4672-B059-393A54ACF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2077" y="1864659"/>
              <a:ext cx="0" cy="13874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E292C78B-75D1-4465-901A-D683727A9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3213" y="1864659"/>
              <a:ext cx="0" cy="138742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3C99690A-A0D1-4427-B426-20F71AA96AE0}"/>
                </a:ext>
              </a:extLst>
            </p:cNvPr>
            <p:cNvCxnSpPr/>
            <p:nvPr/>
          </p:nvCxnSpPr>
          <p:spPr>
            <a:xfrm>
              <a:off x="6283213" y="3252088"/>
              <a:ext cx="340209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24E71C6-D824-4027-8549-3272B258C973}"/>
              </a:ext>
            </a:extLst>
          </p:cNvPr>
          <p:cNvCxnSpPr>
            <a:cxnSpLocks/>
          </p:cNvCxnSpPr>
          <p:nvPr/>
        </p:nvCxnSpPr>
        <p:spPr>
          <a:xfrm>
            <a:off x="2279715" y="3474395"/>
            <a:ext cx="42353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38F0D3FF-C80E-4090-8DF2-C526868C5EA8}"/>
              </a:ext>
            </a:extLst>
          </p:cNvPr>
          <p:cNvCxnSpPr>
            <a:cxnSpLocks/>
          </p:cNvCxnSpPr>
          <p:nvPr/>
        </p:nvCxnSpPr>
        <p:spPr>
          <a:xfrm flipV="1">
            <a:off x="2279715" y="1677812"/>
            <a:ext cx="0" cy="17965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2996BA73-CE84-4822-A6EA-6A99332B6310}"/>
              </a:ext>
            </a:extLst>
          </p:cNvPr>
          <p:cNvSpPr txBox="1"/>
          <p:nvPr/>
        </p:nvSpPr>
        <p:spPr>
          <a:xfrm>
            <a:off x="3886651" y="3495657"/>
            <a:ext cx="86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Time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3011114-3477-490B-92C0-1B72B76F2E30}"/>
              </a:ext>
            </a:extLst>
          </p:cNvPr>
          <p:cNvSpPr txBox="1"/>
          <p:nvPr/>
        </p:nvSpPr>
        <p:spPr>
          <a:xfrm>
            <a:off x="816226" y="2653599"/>
            <a:ext cx="14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Elevation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4EFFBE9-F6C6-46F5-8A2C-AED14DF34790}"/>
              </a:ext>
            </a:extLst>
          </p:cNvPr>
          <p:cNvSpPr txBox="1"/>
          <p:nvPr/>
        </p:nvSpPr>
        <p:spPr>
          <a:xfrm>
            <a:off x="413776" y="1832802"/>
            <a:ext cx="2040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Minimum </a:t>
            </a:r>
            <a:r>
              <a:rPr lang="en-US" altLang="ko-KR" sz="2000" dirty="0" err="1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RoM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6528F410-BF76-4952-9A25-7EA45953B66C}"/>
              </a:ext>
            </a:extLst>
          </p:cNvPr>
          <p:cNvSpPr txBox="1"/>
          <p:nvPr/>
        </p:nvSpPr>
        <p:spPr>
          <a:xfrm>
            <a:off x="7019411" y="1602610"/>
            <a:ext cx="3030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Ideal timestamp</a:t>
            </a:r>
            <a:endParaRPr lang="ko-KR" altLang="en-US" sz="24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5571A7BC-4DEE-4E70-AE33-E0418E778DD6}"/>
              </a:ext>
            </a:extLst>
          </p:cNvPr>
          <p:cNvSpPr txBox="1"/>
          <p:nvPr/>
        </p:nvSpPr>
        <p:spPr>
          <a:xfrm>
            <a:off x="6985453" y="2121649"/>
            <a:ext cx="48677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Regular and sufficient </a:t>
            </a:r>
            <a:r>
              <a:rPr lang="en-US" altLang="ko-KR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RoM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Desirable pace</a:t>
            </a:r>
          </a:p>
          <a:p>
            <a:pPr lvl="1" algn="r"/>
            <a:b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* </a:t>
            </a:r>
            <a:r>
              <a:rPr lang="en-US" altLang="ko-KR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RoM</a:t>
            </a:r>
            <a:r>
              <a:rPr lang="en-US" altLang="ko-KR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and pace can be calibrated</a:t>
            </a: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0A0F870-B316-4279-A6D5-370F43385C5A}"/>
              </a:ext>
            </a:extLst>
          </p:cNvPr>
          <p:cNvGrpSpPr/>
          <p:nvPr/>
        </p:nvGrpSpPr>
        <p:grpSpPr>
          <a:xfrm>
            <a:off x="314348" y="4274876"/>
            <a:ext cx="12410077" cy="1574276"/>
            <a:chOff x="314348" y="4274876"/>
            <a:chExt cx="12410077" cy="157427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3D1EC90-BDA9-44F3-9EA7-6E66E8D8AB7A}"/>
                </a:ext>
              </a:extLst>
            </p:cNvPr>
            <p:cNvGrpSpPr/>
            <p:nvPr/>
          </p:nvGrpSpPr>
          <p:grpSpPr>
            <a:xfrm>
              <a:off x="314348" y="4274876"/>
              <a:ext cx="6501425" cy="1574276"/>
              <a:chOff x="314348" y="4274876"/>
              <a:chExt cx="6501425" cy="1574276"/>
            </a:xfrm>
          </p:grpSpPr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12B92616-D1A4-4C84-AE40-BB2A13285621}"/>
                  </a:ext>
                </a:extLst>
              </p:cNvPr>
              <p:cNvSpPr txBox="1"/>
              <p:nvPr/>
            </p:nvSpPr>
            <p:spPr>
              <a:xfrm>
                <a:off x="3785190" y="4393050"/>
                <a:ext cx="30305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chemeClr val="accent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Bad case #3.</a:t>
                </a:r>
                <a:endParaRPr lang="ko-KR" altLang="en-US" b="1" dirty="0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D54EB115-53F4-4FC1-8282-A2478DCA5B17}"/>
                  </a:ext>
                </a:extLst>
              </p:cNvPr>
              <p:cNvSpPr txBox="1"/>
              <p:nvPr/>
            </p:nvSpPr>
            <p:spPr>
              <a:xfrm>
                <a:off x="3895680" y="4888330"/>
                <a:ext cx="2357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- Incorrect posture</a:t>
                </a:r>
                <a:endParaRPr lang="ko-KR" altLang="en-US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6064024E-77DB-41B0-B565-CF937C9EB9A0}"/>
                  </a:ext>
                </a:extLst>
              </p:cNvPr>
              <p:cNvSpPr/>
              <p:nvPr/>
            </p:nvSpPr>
            <p:spPr>
              <a:xfrm>
                <a:off x="314348" y="4274876"/>
                <a:ext cx="3363863" cy="3864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4B99B9E1-BB4D-4526-825A-8806285051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349" y="4661374"/>
                <a:ext cx="3363862" cy="0"/>
              </a:xfrm>
              <a:prstGeom prst="line">
                <a:avLst/>
              </a:prstGeom>
              <a:ln w="28575"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637864A-59F4-4B8A-A8AB-112E4AF66B46}"/>
                  </a:ext>
                </a:extLst>
              </p:cNvPr>
              <p:cNvGrpSpPr/>
              <p:nvPr/>
            </p:nvGrpSpPr>
            <p:grpSpPr>
              <a:xfrm>
                <a:off x="314348" y="4770622"/>
                <a:ext cx="3373433" cy="1078530"/>
                <a:chOff x="-88415" y="4461723"/>
                <a:chExt cx="3181722" cy="1387429"/>
              </a:xfrm>
            </p:grpSpPr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id="{5169F592-96EF-41A6-A477-0BCCFE0B01B0}"/>
                    </a:ext>
                  </a:extLst>
                </p:cNvPr>
                <p:cNvGrpSpPr/>
                <p:nvPr/>
              </p:nvGrpSpPr>
              <p:grpSpPr>
                <a:xfrm>
                  <a:off x="-88415" y="4461723"/>
                  <a:ext cx="2363866" cy="1387429"/>
                  <a:chOff x="1263192" y="2488676"/>
                  <a:chExt cx="5732806" cy="1451728"/>
                </a:xfrm>
              </p:grpSpPr>
              <p:cxnSp>
                <p:nvCxnSpPr>
                  <p:cNvPr id="194" name="직선 연결선 193">
                    <a:extLst>
                      <a:ext uri="{FF2B5EF4-FFF2-40B4-BE49-F238E27FC236}">
                        <a16:creationId xmlns:a16="http://schemas.microsoft.com/office/drawing/2014/main" id="{B0891DB8-A25E-43B2-A1E4-3CA7EDBC4A96}"/>
                      </a:ext>
                    </a:extLst>
                  </p:cNvPr>
                  <p:cNvCxnSpPr/>
                  <p:nvPr/>
                </p:nvCxnSpPr>
                <p:spPr>
                  <a:xfrm>
                    <a:off x="1263192" y="3940404"/>
                    <a:ext cx="754144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직선 연결선 194">
                    <a:extLst>
                      <a:ext uri="{FF2B5EF4-FFF2-40B4-BE49-F238E27FC236}">
                        <a16:creationId xmlns:a16="http://schemas.microsoft.com/office/drawing/2014/main" id="{87DA5C5D-1E00-486E-99F9-D7DEEF0C77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17336" y="2488676"/>
                    <a:ext cx="490194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직선 연결선 195">
                    <a:extLst>
                      <a:ext uri="{FF2B5EF4-FFF2-40B4-BE49-F238E27FC236}">
                        <a16:creationId xmlns:a16="http://schemas.microsoft.com/office/drawing/2014/main" id="{FD6287DE-8710-49DE-BF1A-ECDD5EB95D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7336" y="2488676"/>
                    <a:ext cx="0" cy="145172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직선 연결선 196">
                    <a:extLst>
                      <a:ext uri="{FF2B5EF4-FFF2-40B4-BE49-F238E27FC236}">
                        <a16:creationId xmlns:a16="http://schemas.microsoft.com/office/drawing/2014/main" id="{FDDB85C9-6712-49DF-88A3-C263AEDE4C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07530" y="2488676"/>
                    <a:ext cx="0" cy="145172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직선 연결선 197">
                    <a:extLst>
                      <a:ext uri="{FF2B5EF4-FFF2-40B4-BE49-F238E27FC236}">
                        <a16:creationId xmlns:a16="http://schemas.microsoft.com/office/drawing/2014/main" id="{86DE4629-34B4-459F-99F7-6749D79321A6}"/>
                      </a:ext>
                    </a:extLst>
                  </p:cNvPr>
                  <p:cNvCxnSpPr/>
                  <p:nvPr/>
                </p:nvCxnSpPr>
                <p:spPr>
                  <a:xfrm>
                    <a:off x="2507530" y="3940404"/>
                    <a:ext cx="754144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직선 연결선 198">
                    <a:extLst>
                      <a:ext uri="{FF2B5EF4-FFF2-40B4-BE49-F238E27FC236}">
                        <a16:creationId xmlns:a16="http://schemas.microsoft.com/office/drawing/2014/main" id="{426D3A30-81B7-4B84-9E23-06DE76CB38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61674" y="2488676"/>
                    <a:ext cx="490194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직선 연결선 199">
                    <a:extLst>
                      <a:ext uri="{FF2B5EF4-FFF2-40B4-BE49-F238E27FC236}">
                        <a16:creationId xmlns:a16="http://schemas.microsoft.com/office/drawing/2014/main" id="{6093EE4F-3854-4A01-B415-D54DAB6198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61674" y="2488676"/>
                    <a:ext cx="0" cy="145172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직선 연결선 200">
                    <a:extLst>
                      <a:ext uri="{FF2B5EF4-FFF2-40B4-BE49-F238E27FC236}">
                        <a16:creationId xmlns:a16="http://schemas.microsoft.com/office/drawing/2014/main" id="{B428BB9D-6E92-494D-B23A-F6B4B84BCB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51868" y="2488676"/>
                    <a:ext cx="0" cy="145172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직선 연결선 201">
                    <a:extLst>
                      <a:ext uri="{FF2B5EF4-FFF2-40B4-BE49-F238E27FC236}">
                        <a16:creationId xmlns:a16="http://schemas.microsoft.com/office/drawing/2014/main" id="{2825FE40-B4BD-4F99-A4E1-2C053358F901}"/>
                      </a:ext>
                    </a:extLst>
                  </p:cNvPr>
                  <p:cNvCxnSpPr/>
                  <p:nvPr/>
                </p:nvCxnSpPr>
                <p:spPr>
                  <a:xfrm>
                    <a:off x="3751868" y="3940404"/>
                    <a:ext cx="754144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직선 연결선 202">
                    <a:extLst>
                      <a:ext uri="{FF2B5EF4-FFF2-40B4-BE49-F238E27FC236}">
                        <a16:creationId xmlns:a16="http://schemas.microsoft.com/office/drawing/2014/main" id="{1C3C2FC0-632D-42FF-AD4C-A282DAAFE4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07322" y="2488676"/>
                    <a:ext cx="490194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직선 연결선 203">
                    <a:extLst>
                      <a:ext uri="{FF2B5EF4-FFF2-40B4-BE49-F238E27FC236}">
                        <a16:creationId xmlns:a16="http://schemas.microsoft.com/office/drawing/2014/main" id="{7BA17274-3C53-47A3-A8F3-C8CBE4550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07322" y="2488676"/>
                    <a:ext cx="0" cy="145172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>
                    <a:extLst>
                      <a:ext uri="{FF2B5EF4-FFF2-40B4-BE49-F238E27FC236}">
                        <a16:creationId xmlns:a16="http://schemas.microsoft.com/office/drawing/2014/main" id="{701D41CC-9285-44E1-9F20-A9A32321FA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97516" y="2488676"/>
                    <a:ext cx="0" cy="145172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직선 연결선 205">
                    <a:extLst>
                      <a:ext uri="{FF2B5EF4-FFF2-40B4-BE49-F238E27FC236}">
                        <a16:creationId xmlns:a16="http://schemas.microsoft.com/office/drawing/2014/main" id="{46A46A1B-74B7-43BA-916A-1B2AE7CA3976}"/>
                      </a:ext>
                    </a:extLst>
                  </p:cNvPr>
                  <p:cNvCxnSpPr/>
                  <p:nvPr/>
                </p:nvCxnSpPr>
                <p:spPr>
                  <a:xfrm>
                    <a:off x="4997516" y="3940404"/>
                    <a:ext cx="754144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직선 연결선 206">
                    <a:extLst>
                      <a:ext uri="{FF2B5EF4-FFF2-40B4-BE49-F238E27FC236}">
                        <a16:creationId xmlns:a16="http://schemas.microsoft.com/office/drawing/2014/main" id="{22EE982D-0B3A-4C66-B14B-45F1D5A7A8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51660" y="2488676"/>
                    <a:ext cx="490194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직선 연결선 207">
                    <a:extLst>
                      <a:ext uri="{FF2B5EF4-FFF2-40B4-BE49-F238E27FC236}">
                        <a16:creationId xmlns:a16="http://schemas.microsoft.com/office/drawing/2014/main" id="{C671DF9A-0424-422C-8626-45E153EFB9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51660" y="2488676"/>
                    <a:ext cx="0" cy="145172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직선 연결선 208">
                    <a:extLst>
                      <a:ext uri="{FF2B5EF4-FFF2-40B4-BE49-F238E27FC236}">
                        <a16:creationId xmlns:a16="http://schemas.microsoft.com/office/drawing/2014/main" id="{39DD1B2E-43DF-493C-A2F3-94841F315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41854" y="2488676"/>
                    <a:ext cx="0" cy="1451726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연결선 209">
                    <a:extLst>
                      <a:ext uri="{FF2B5EF4-FFF2-40B4-BE49-F238E27FC236}">
                        <a16:creationId xmlns:a16="http://schemas.microsoft.com/office/drawing/2014/main" id="{CBADB582-6CC5-4D1A-B010-B749B62A4302}"/>
                      </a:ext>
                    </a:extLst>
                  </p:cNvPr>
                  <p:cNvCxnSpPr/>
                  <p:nvPr/>
                </p:nvCxnSpPr>
                <p:spPr>
                  <a:xfrm>
                    <a:off x="6241854" y="3940404"/>
                    <a:ext cx="754144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1" name="직선 연결선 180">
                  <a:extLst>
                    <a:ext uri="{FF2B5EF4-FFF2-40B4-BE49-F238E27FC236}">
                      <a16:creationId xmlns:a16="http://schemas.microsoft.com/office/drawing/2014/main" id="{45071DA2-EFB7-4435-A7A7-84A962B5DFEA}"/>
                    </a:ext>
                  </a:extLst>
                </p:cNvPr>
                <p:cNvCxnSpPr/>
                <p:nvPr/>
              </p:nvCxnSpPr>
              <p:spPr>
                <a:xfrm>
                  <a:off x="2185372" y="5849152"/>
                  <a:ext cx="34020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>
                  <a:extLst>
                    <a:ext uri="{FF2B5EF4-FFF2-40B4-BE49-F238E27FC236}">
                      <a16:creationId xmlns:a16="http://schemas.microsoft.com/office/drawing/2014/main" id="{8E0954E9-F44E-4973-8C1F-49D03F41D6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5581" y="4461723"/>
                  <a:ext cx="221136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>
                  <a:extLst>
                    <a:ext uri="{FF2B5EF4-FFF2-40B4-BE49-F238E27FC236}">
                      <a16:creationId xmlns:a16="http://schemas.microsoft.com/office/drawing/2014/main" id="{80B4A834-9610-4170-97BF-E70184A51E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25581" y="4461723"/>
                  <a:ext cx="0" cy="138742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>
                  <a:extLst>
                    <a:ext uri="{FF2B5EF4-FFF2-40B4-BE49-F238E27FC236}">
                      <a16:creationId xmlns:a16="http://schemas.microsoft.com/office/drawing/2014/main" id="{E9A74995-F318-4ACB-A335-13639327F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6717" y="4461723"/>
                  <a:ext cx="0" cy="138742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>
                  <a:extLst>
                    <a:ext uri="{FF2B5EF4-FFF2-40B4-BE49-F238E27FC236}">
                      <a16:creationId xmlns:a16="http://schemas.microsoft.com/office/drawing/2014/main" id="{E282B5D2-A32C-4588-9C16-35B69230DC25}"/>
                    </a:ext>
                  </a:extLst>
                </p:cNvPr>
                <p:cNvCxnSpPr/>
                <p:nvPr/>
              </p:nvCxnSpPr>
              <p:spPr>
                <a:xfrm>
                  <a:off x="2753098" y="5849152"/>
                  <a:ext cx="340209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3AACA2BD-AD27-40D4-A1F9-7D7474B5A248}"/>
                </a:ext>
              </a:extLst>
            </p:cNvPr>
            <p:cNvSpPr txBox="1"/>
            <p:nvPr/>
          </p:nvSpPr>
          <p:spPr>
            <a:xfrm>
              <a:off x="9693842" y="4393050"/>
              <a:ext cx="30305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Bad case #4.</a:t>
              </a:r>
              <a:endParaRPr lang="ko-KR" altLang="en-US" b="1" dirty="0">
                <a:solidFill>
                  <a:schemeClr val="accent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6B0B254-6BF1-483F-ADD0-A857D9FA369D}"/>
                </a:ext>
              </a:extLst>
            </p:cNvPr>
            <p:cNvSpPr txBox="1"/>
            <p:nvPr/>
          </p:nvSpPr>
          <p:spPr>
            <a:xfrm>
              <a:off x="9804332" y="4888330"/>
              <a:ext cx="2357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 Incorrect posture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2DD39F1B-811D-45F7-94C4-3F4376F8AA88}"/>
                </a:ext>
              </a:extLst>
            </p:cNvPr>
            <p:cNvSpPr/>
            <p:nvPr/>
          </p:nvSpPr>
          <p:spPr>
            <a:xfrm>
              <a:off x="6223000" y="4274876"/>
              <a:ext cx="3363863" cy="386463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0" name="직선 연결선 349">
              <a:extLst>
                <a:ext uri="{FF2B5EF4-FFF2-40B4-BE49-F238E27FC236}">
                  <a16:creationId xmlns:a16="http://schemas.microsoft.com/office/drawing/2014/main" id="{31AAF3DE-2E1F-4B51-AB3F-91828175B63C}"/>
                </a:ext>
              </a:extLst>
            </p:cNvPr>
            <p:cNvCxnSpPr>
              <a:cxnSpLocks/>
            </p:cNvCxnSpPr>
            <p:nvPr/>
          </p:nvCxnSpPr>
          <p:spPr>
            <a:xfrm>
              <a:off x="6223001" y="4661374"/>
              <a:ext cx="3363862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8" name="직선 연결선 357">
              <a:extLst>
                <a:ext uri="{FF2B5EF4-FFF2-40B4-BE49-F238E27FC236}">
                  <a16:creationId xmlns:a16="http://schemas.microsoft.com/office/drawing/2014/main" id="{3262A346-4F21-45F5-90EA-7A85452203B1}"/>
                </a:ext>
              </a:extLst>
            </p:cNvPr>
            <p:cNvCxnSpPr/>
            <p:nvPr/>
          </p:nvCxnSpPr>
          <p:spPr>
            <a:xfrm>
              <a:off x="6223000" y="5849152"/>
              <a:ext cx="3297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9" name="직선 연결선 358">
              <a:extLst>
                <a:ext uri="{FF2B5EF4-FFF2-40B4-BE49-F238E27FC236}">
                  <a16:creationId xmlns:a16="http://schemas.microsoft.com/office/drawing/2014/main" id="{17DAC0AC-4F27-420A-966F-D91A4E708BDE}"/>
                </a:ext>
              </a:extLst>
            </p:cNvPr>
            <p:cNvCxnSpPr>
              <a:cxnSpLocks/>
            </p:cNvCxnSpPr>
            <p:nvPr/>
          </p:nvCxnSpPr>
          <p:spPr>
            <a:xfrm>
              <a:off x="6552701" y="4464157"/>
              <a:ext cx="21430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0" name="직선 연결선 359">
              <a:extLst>
                <a:ext uri="{FF2B5EF4-FFF2-40B4-BE49-F238E27FC236}">
                  <a16:creationId xmlns:a16="http://schemas.microsoft.com/office/drawing/2014/main" id="{3CBA7030-0490-4C85-A7B0-71805466A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2701" y="4464157"/>
              <a:ext cx="0" cy="1384993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1" name="직선 연결선 360">
              <a:extLst>
                <a:ext uri="{FF2B5EF4-FFF2-40B4-BE49-F238E27FC236}">
                  <a16:creationId xmlns:a16="http://schemas.microsoft.com/office/drawing/2014/main" id="{0DE159F4-194B-439A-947F-522E02D475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7006" y="4464158"/>
              <a:ext cx="0" cy="10725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직선 연결선 361">
              <a:extLst>
                <a:ext uri="{FF2B5EF4-FFF2-40B4-BE49-F238E27FC236}">
                  <a16:creationId xmlns:a16="http://schemas.microsoft.com/office/drawing/2014/main" id="{432B54EE-447A-46FD-9F6D-6CEBED75F752}"/>
                </a:ext>
              </a:extLst>
            </p:cNvPr>
            <p:cNvCxnSpPr/>
            <p:nvPr/>
          </p:nvCxnSpPr>
          <p:spPr>
            <a:xfrm>
              <a:off x="6767006" y="5536732"/>
              <a:ext cx="3297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3" name="직선 연결선 362">
              <a:extLst>
                <a:ext uri="{FF2B5EF4-FFF2-40B4-BE49-F238E27FC236}">
                  <a16:creationId xmlns:a16="http://schemas.microsoft.com/office/drawing/2014/main" id="{7CA9C326-1FF0-4195-BBDC-9808E61D61D1}"/>
                </a:ext>
              </a:extLst>
            </p:cNvPr>
            <p:cNvCxnSpPr>
              <a:cxnSpLocks/>
            </p:cNvCxnSpPr>
            <p:nvPr/>
          </p:nvCxnSpPr>
          <p:spPr>
            <a:xfrm>
              <a:off x="7096707" y="4464157"/>
              <a:ext cx="21430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9D7971EA-FCF2-4FAD-8001-986593416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6707" y="4464158"/>
              <a:ext cx="0" cy="10725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직선 연결선 364">
              <a:extLst>
                <a:ext uri="{FF2B5EF4-FFF2-40B4-BE49-F238E27FC236}">
                  <a16:creationId xmlns:a16="http://schemas.microsoft.com/office/drawing/2014/main" id="{D20472C2-43D9-4BAC-8C04-93D5CC041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1012" y="4464158"/>
              <a:ext cx="0" cy="10725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직선 연결선 365">
              <a:extLst>
                <a:ext uri="{FF2B5EF4-FFF2-40B4-BE49-F238E27FC236}">
                  <a16:creationId xmlns:a16="http://schemas.microsoft.com/office/drawing/2014/main" id="{74C96D81-01A4-45B4-A465-18FF26D0AE17}"/>
                </a:ext>
              </a:extLst>
            </p:cNvPr>
            <p:cNvCxnSpPr/>
            <p:nvPr/>
          </p:nvCxnSpPr>
          <p:spPr>
            <a:xfrm>
              <a:off x="7311012" y="5536732"/>
              <a:ext cx="3297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0889F027-84E8-4DC9-ACD0-6EB26B64CE4A}"/>
                </a:ext>
              </a:extLst>
            </p:cNvPr>
            <p:cNvCxnSpPr>
              <a:cxnSpLocks/>
            </p:cNvCxnSpPr>
            <p:nvPr/>
          </p:nvCxnSpPr>
          <p:spPr>
            <a:xfrm>
              <a:off x="7641286" y="4464157"/>
              <a:ext cx="21430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170C9433-7B18-4D75-B5DD-3383DB41BF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1286" y="4464158"/>
              <a:ext cx="0" cy="10725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직선 연결선 368">
              <a:extLst>
                <a:ext uri="{FF2B5EF4-FFF2-40B4-BE49-F238E27FC236}">
                  <a16:creationId xmlns:a16="http://schemas.microsoft.com/office/drawing/2014/main" id="{42737E5F-B499-4162-8351-A805A1D01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55591" y="4464158"/>
              <a:ext cx="0" cy="88254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직선 연결선 369">
              <a:extLst>
                <a:ext uri="{FF2B5EF4-FFF2-40B4-BE49-F238E27FC236}">
                  <a16:creationId xmlns:a16="http://schemas.microsoft.com/office/drawing/2014/main" id="{79CB3EC9-3C46-4DA3-A470-C729B1380590}"/>
                </a:ext>
              </a:extLst>
            </p:cNvPr>
            <p:cNvCxnSpPr/>
            <p:nvPr/>
          </p:nvCxnSpPr>
          <p:spPr>
            <a:xfrm>
              <a:off x="7855591" y="5346700"/>
              <a:ext cx="3297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직선 연결선 370">
              <a:extLst>
                <a:ext uri="{FF2B5EF4-FFF2-40B4-BE49-F238E27FC236}">
                  <a16:creationId xmlns:a16="http://schemas.microsoft.com/office/drawing/2014/main" id="{69F65A3D-EF8D-487E-820C-C4D37594C1F3}"/>
                </a:ext>
              </a:extLst>
            </p:cNvPr>
            <p:cNvCxnSpPr>
              <a:cxnSpLocks/>
            </p:cNvCxnSpPr>
            <p:nvPr/>
          </p:nvCxnSpPr>
          <p:spPr>
            <a:xfrm>
              <a:off x="8185292" y="4464157"/>
              <a:ext cx="21430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CB8209ED-537B-4691-8DC8-3C01F9A75D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5292" y="4464158"/>
              <a:ext cx="0" cy="88254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A967A4C7-9FE9-45B4-8FE4-2BCC71F00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9597" y="4464158"/>
              <a:ext cx="0" cy="107257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3FF1FC17-2453-405D-926A-4D0D3B2B238B}"/>
                </a:ext>
              </a:extLst>
            </p:cNvPr>
            <p:cNvCxnSpPr/>
            <p:nvPr/>
          </p:nvCxnSpPr>
          <p:spPr>
            <a:xfrm>
              <a:off x="8399597" y="5540255"/>
              <a:ext cx="3297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직선 연결선 352">
              <a:extLst>
                <a:ext uri="{FF2B5EF4-FFF2-40B4-BE49-F238E27FC236}">
                  <a16:creationId xmlns:a16="http://schemas.microsoft.com/office/drawing/2014/main" id="{8F9D72CD-9EED-4281-9F28-26198D823B1A}"/>
                </a:ext>
              </a:extLst>
            </p:cNvPr>
            <p:cNvCxnSpPr/>
            <p:nvPr/>
          </p:nvCxnSpPr>
          <p:spPr>
            <a:xfrm>
              <a:off x="8633791" y="5540255"/>
              <a:ext cx="36070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84697906-9484-4B12-B5E0-62D814A2A53C}"/>
                </a:ext>
              </a:extLst>
            </p:cNvPr>
            <p:cNvCxnSpPr>
              <a:cxnSpLocks/>
            </p:cNvCxnSpPr>
            <p:nvPr/>
          </p:nvCxnSpPr>
          <p:spPr>
            <a:xfrm>
              <a:off x="8994499" y="4464157"/>
              <a:ext cx="23446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0F45FCBC-1E8F-4581-9E5B-F9CF13EB5D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94499" y="4464157"/>
              <a:ext cx="0" cy="10725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3CF5FB21-21BD-4CA0-AEDF-CC16BE0FB5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28960" y="4464157"/>
              <a:ext cx="0" cy="107257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직선 연결선 356">
              <a:extLst>
                <a:ext uri="{FF2B5EF4-FFF2-40B4-BE49-F238E27FC236}">
                  <a16:creationId xmlns:a16="http://schemas.microsoft.com/office/drawing/2014/main" id="{EF1F92E9-0E3C-438F-BFBB-31D05890490D}"/>
                </a:ext>
              </a:extLst>
            </p:cNvPr>
            <p:cNvCxnSpPr/>
            <p:nvPr/>
          </p:nvCxnSpPr>
          <p:spPr>
            <a:xfrm>
              <a:off x="9235725" y="5540255"/>
              <a:ext cx="360708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100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1A2A7A49-C253-424F-8FA5-EC94A02D8C14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A9F7DD-26AA-49FA-B9D8-0F694FC47E54}"/>
              </a:ext>
            </a:extLst>
          </p:cNvPr>
          <p:cNvSpPr txBox="1"/>
          <p:nvPr/>
        </p:nvSpPr>
        <p:spPr>
          <a:xfrm>
            <a:off x="413776" y="366629"/>
            <a:ext cx="580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Posture Evaluation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26" name="Picture 2" descr="bench press에 대한 이미지 검색결과">
            <a:extLst>
              <a:ext uri="{FF2B5EF4-FFF2-40B4-BE49-F238E27FC236}">
                <a16:creationId xmlns:a16="http://schemas.microsoft.com/office/drawing/2014/main" id="{6D59718D-24C2-454C-BEF8-23CB30855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4" y="1578406"/>
            <a:ext cx="4410399" cy="248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nch press에 대한 이미지 검색결과">
            <a:extLst>
              <a:ext uri="{FF2B5EF4-FFF2-40B4-BE49-F238E27FC236}">
                <a16:creationId xmlns:a16="http://schemas.microsoft.com/office/drawing/2014/main" id="{4D395FD9-3BE9-4A1E-BBD1-E1BABDB9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182" y="-293818"/>
            <a:ext cx="5217301" cy="32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7B0063-AC0A-4C35-AF37-0C82450ECF45}"/>
              </a:ext>
            </a:extLst>
          </p:cNvPr>
          <p:cNvGrpSpPr/>
          <p:nvPr/>
        </p:nvGrpSpPr>
        <p:grpSpPr>
          <a:xfrm>
            <a:off x="559114" y="4413596"/>
            <a:ext cx="4382149" cy="2215911"/>
            <a:chOff x="3413599" y="1301965"/>
            <a:chExt cx="5961741" cy="2980871"/>
          </a:xfrm>
        </p:grpSpPr>
        <p:pic>
          <p:nvPicPr>
            <p:cNvPr id="1036" name="Picture 12" descr="How To Bench Press Correctnes Chest Exercises Weighteasyloss Com">
              <a:extLst>
                <a:ext uri="{FF2B5EF4-FFF2-40B4-BE49-F238E27FC236}">
                  <a16:creationId xmlns:a16="http://schemas.microsoft.com/office/drawing/2014/main" id="{0CD35526-7929-4EFA-A0FD-D291BFB1D6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469" y="1301965"/>
              <a:ext cx="2980871" cy="2980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관련 이미지">
              <a:extLst>
                <a:ext uri="{FF2B5EF4-FFF2-40B4-BE49-F238E27FC236}">
                  <a16:creationId xmlns:a16="http://schemas.microsoft.com/office/drawing/2014/main" id="{5D00EF4D-15E9-4B0E-ABAF-59A5A66CED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599" y="1301965"/>
              <a:ext cx="2980871" cy="2980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360F35-C641-4A49-A8D8-15C90137A302}"/>
              </a:ext>
            </a:extLst>
          </p:cNvPr>
          <p:cNvGrpSpPr/>
          <p:nvPr/>
        </p:nvGrpSpPr>
        <p:grpSpPr>
          <a:xfrm>
            <a:off x="5268327" y="898761"/>
            <a:ext cx="7273253" cy="3236422"/>
            <a:chOff x="5268327" y="898761"/>
            <a:chExt cx="7273253" cy="323642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32A0F5C-914B-4BC1-B96B-0A32880714BC}"/>
                </a:ext>
              </a:extLst>
            </p:cNvPr>
            <p:cNvGrpSpPr/>
            <p:nvPr/>
          </p:nvGrpSpPr>
          <p:grpSpPr>
            <a:xfrm>
              <a:off x="5268327" y="898761"/>
              <a:ext cx="7273253" cy="3236422"/>
              <a:chOff x="5060918" y="1458544"/>
              <a:chExt cx="7273253" cy="3236422"/>
            </a:xfrm>
          </p:grpSpPr>
          <p:pic>
            <p:nvPicPr>
              <p:cNvPr id="1034" name="Picture 10" descr="close grip bench press에 대한 이미지 검색결과">
                <a:extLst>
                  <a:ext uri="{FF2B5EF4-FFF2-40B4-BE49-F238E27FC236}">
                    <a16:creationId xmlns:a16="http://schemas.microsoft.com/office/drawing/2014/main" id="{836866FB-4AF3-44F2-87D9-9327BCFB15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0" y="1458544"/>
                <a:ext cx="4010123" cy="16842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B28FA9-74D5-49C5-BF13-B1274C9E7EAC}"/>
                  </a:ext>
                </a:extLst>
              </p:cNvPr>
              <p:cNvSpPr txBox="1"/>
              <p:nvPr/>
            </p:nvSpPr>
            <p:spPr>
              <a:xfrm>
                <a:off x="6313095" y="3234437"/>
                <a:ext cx="60210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Close grip			     Wide grip				</a:t>
                </a:r>
                <a:endPara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pic>
            <p:nvPicPr>
              <p:cNvPr id="1040" name="Picture 16" descr="danger에 대한 이미지 검색결과">
                <a:extLst>
                  <a:ext uri="{FF2B5EF4-FFF2-40B4-BE49-F238E27FC236}">
                    <a16:creationId xmlns:a16="http://schemas.microsoft.com/office/drawing/2014/main" id="{5F6026B4-9A0C-492E-99D5-64681B9C04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42844" y="1860259"/>
                <a:ext cx="1239160" cy="10853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4033D01-E865-4E2B-A8D8-123343863EA8}"/>
                  </a:ext>
                </a:extLst>
              </p:cNvPr>
              <p:cNvSpPr txBox="1"/>
              <p:nvPr/>
            </p:nvSpPr>
            <p:spPr>
              <a:xfrm>
                <a:off x="6313095" y="3742268"/>
                <a:ext cx="12783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err="1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Tricep</a:t>
                </a:r>
                <a:endPara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49CA34-3C2E-4F72-9637-58E39C2CF0EE}"/>
                  </a:ext>
                </a:extLst>
              </p:cNvPr>
              <p:cNvSpPr txBox="1"/>
              <p:nvPr/>
            </p:nvSpPr>
            <p:spPr>
              <a:xfrm>
                <a:off x="8331435" y="3742268"/>
                <a:ext cx="12783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Chest</a:t>
                </a:r>
                <a:endPara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1874BB5-E865-45BF-957C-38594A3180DC}"/>
                  </a:ext>
                </a:extLst>
              </p:cNvPr>
              <p:cNvSpPr txBox="1"/>
              <p:nvPr/>
            </p:nvSpPr>
            <p:spPr>
              <a:xfrm>
                <a:off x="10321200" y="3742268"/>
                <a:ext cx="12783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FF0000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Shoulder</a:t>
                </a:r>
                <a:endParaRPr lang="ko-KR" altLang="en-US" sz="2000" dirty="0">
                  <a:solidFill>
                    <a:srgbClr val="FF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AB8C2A71-4F8A-4156-B966-93A36A15E1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3825" y="3429000"/>
                <a:ext cx="2476500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952444-D18D-4E4C-B1B5-01EB3CEDE299}"/>
                  </a:ext>
                </a:extLst>
              </p:cNvPr>
              <p:cNvSpPr txBox="1"/>
              <p:nvPr/>
            </p:nvSpPr>
            <p:spPr>
              <a:xfrm>
                <a:off x="6313095" y="4264079"/>
                <a:ext cx="12783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Large</a:t>
                </a:r>
                <a:endPara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FB2EA6-D6E9-4B6A-8FFC-1A4EB5C40D29}"/>
                  </a:ext>
                </a:extLst>
              </p:cNvPr>
              <p:cNvSpPr txBox="1"/>
              <p:nvPr/>
            </p:nvSpPr>
            <p:spPr>
              <a:xfrm>
                <a:off x="10321200" y="4264079"/>
                <a:ext cx="12783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Small</a:t>
                </a:r>
                <a:endPara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577D6671-6D0C-4690-A44B-DD518EAEC9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3825" y="4464134"/>
                <a:ext cx="2476500" cy="0"/>
              </a:xfrm>
              <a:prstGeom prst="straightConnector1">
                <a:avLst/>
              </a:prstGeom>
              <a:ln w="28575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577283F-A9A8-4220-9364-F13871C614A0}"/>
                  </a:ext>
                </a:extLst>
              </p:cNvPr>
              <p:cNvSpPr txBox="1"/>
              <p:nvPr/>
            </p:nvSpPr>
            <p:spPr>
              <a:xfrm>
                <a:off x="5060918" y="3742268"/>
                <a:ext cx="12783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Stimulated Region</a:t>
                </a:r>
                <a:endPara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24D75E-37AF-41F4-9974-47FAB992DB72}"/>
                  </a:ext>
                </a:extLst>
              </p:cNvPr>
              <p:cNvSpPr txBox="1"/>
              <p:nvPr/>
            </p:nvSpPr>
            <p:spPr>
              <a:xfrm>
                <a:off x="5060918" y="3220457"/>
                <a:ext cx="12783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Grip</a:t>
                </a:r>
                <a:endParaRPr lang="ko-KR" altLang="en-US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B51DBB-5D2E-4D60-96BA-33FD53E86AE3}"/>
                  </a:ext>
                </a:extLst>
              </p:cNvPr>
              <p:cNvSpPr txBox="1"/>
              <p:nvPr/>
            </p:nvSpPr>
            <p:spPr>
              <a:xfrm>
                <a:off x="5060918" y="4233301"/>
                <a:ext cx="12783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Range of Motion</a:t>
                </a:r>
                <a:endParaRPr lang="ko-KR" altLang="en-US" sz="12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</p:grp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9D3475B-2310-4D97-B350-50A6FBACA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8926" y="1622400"/>
              <a:ext cx="10642" cy="666296"/>
            </a:xfrm>
            <a:prstGeom prst="straightConnector1">
              <a:avLst/>
            </a:prstGeom>
            <a:ln w="95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2B562A5-56AF-4ACB-9E3F-8C6F30F250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30002" y="1751257"/>
              <a:ext cx="8584" cy="537439"/>
            </a:xfrm>
            <a:prstGeom prst="straightConnector1">
              <a:avLst/>
            </a:prstGeom>
            <a:ln w="9525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721A355-EDCF-4509-B25C-40217513D703}"/>
              </a:ext>
            </a:extLst>
          </p:cNvPr>
          <p:cNvSpPr txBox="1"/>
          <p:nvPr/>
        </p:nvSpPr>
        <p:spPr>
          <a:xfrm>
            <a:off x="5268328" y="4813665"/>
            <a:ext cx="70602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Original Plan:</a:t>
            </a:r>
          </a:p>
          <a:p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Use Muscle sensors and force sensors to evaluate posture with precision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98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ench press에 대한 이미지 검색결과">
            <a:extLst>
              <a:ext uri="{FF2B5EF4-FFF2-40B4-BE49-F238E27FC236}">
                <a16:creationId xmlns:a16="http://schemas.microsoft.com/office/drawing/2014/main" id="{4D395FD9-3BE9-4A1E-BBD1-E1BABDB9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182" y="-293818"/>
            <a:ext cx="5217301" cy="327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56BFA391-E6A8-45DF-AC67-63C1F8454F92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2B6CD7-C828-4A25-B0EA-F1D178C69958}"/>
              </a:ext>
            </a:extLst>
          </p:cNvPr>
          <p:cNvSpPr txBox="1"/>
          <p:nvPr/>
        </p:nvSpPr>
        <p:spPr>
          <a:xfrm>
            <a:off x="413776" y="366629"/>
            <a:ext cx="5809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Posture Evaluation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047977-A826-4556-9AD6-9C2925FC4AB4}"/>
              </a:ext>
            </a:extLst>
          </p:cNvPr>
          <p:cNvGrpSpPr/>
          <p:nvPr/>
        </p:nvGrpSpPr>
        <p:grpSpPr>
          <a:xfrm>
            <a:off x="729342" y="1783443"/>
            <a:ext cx="11683178" cy="4691744"/>
            <a:chOff x="729342" y="1783443"/>
            <a:chExt cx="11683178" cy="469174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413E76-8874-4288-8D2A-DB2628F89E76}"/>
                </a:ext>
              </a:extLst>
            </p:cNvPr>
            <p:cNvSpPr txBox="1"/>
            <p:nvPr/>
          </p:nvSpPr>
          <p:spPr>
            <a:xfrm>
              <a:off x="5304149" y="2954204"/>
              <a:ext cx="627825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“Let’s keep it simple”</a:t>
              </a:r>
            </a:p>
            <a:p>
              <a:pPr algn="ctr"/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No extra device.</a:t>
              </a:r>
            </a:p>
          </p:txBody>
        </p:sp>
        <p:pic>
          <p:nvPicPr>
            <p:cNvPr id="4098" name="Picture 2" descr="chest press machine에 대한 이미지 검색결과">
              <a:extLst>
                <a:ext uri="{FF2B5EF4-FFF2-40B4-BE49-F238E27FC236}">
                  <a16:creationId xmlns:a16="http://schemas.microsoft.com/office/drawing/2014/main" id="{8CDDBAF5-AA8C-4F3A-83D7-A519EA7E3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342" y="1783443"/>
              <a:ext cx="4691744" cy="4691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99398B-F666-45F5-8ECA-010EC1BE17A5}"/>
                </a:ext>
              </a:extLst>
            </p:cNvPr>
            <p:cNvSpPr txBox="1"/>
            <p:nvPr/>
          </p:nvSpPr>
          <p:spPr>
            <a:xfrm>
              <a:off x="5304149" y="4630057"/>
              <a:ext cx="71083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-Smith machine (chest press) is designed for safety.</a:t>
              </a:r>
            </a:p>
            <a:p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-Provide detailed tip for better posture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92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486</Words>
  <Application>Microsoft Office PowerPoint</Application>
  <PresentationFormat>와이드스크린</PresentationFormat>
  <Paragraphs>169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나눔바른펜</vt:lpstr>
      <vt:lpstr>나눔스퀘어라운드 Regular</vt:lpstr>
      <vt:lpstr>Arial</vt:lpstr>
      <vt:lpstr>Cambria Math</vt:lpstr>
      <vt:lpstr>나눔스퀘어</vt:lpstr>
      <vt:lpstr>나눔스퀘어 Bold</vt:lpstr>
      <vt:lpstr>맑은 고딕</vt:lpstr>
      <vt:lpstr>Office 테마</vt:lpstr>
      <vt:lpstr>CS442 Term Project MobilePT:~~~~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41</cp:revision>
  <dcterms:created xsi:type="dcterms:W3CDTF">2019-10-15T17:16:14Z</dcterms:created>
  <dcterms:modified xsi:type="dcterms:W3CDTF">2019-10-16T19:12:26Z</dcterms:modified>
</cp:coreProperties>
</file>